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1" r:id="rId3"/>
    <p:sldId id="257" r:id="rId4"/>
    <p:sldId id="259" r:id="rId5"/>
    <p:sldId id="260"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5" r:id="rId19"/>
    <p:sldId id="276" r:id="rId20"/>
    <p:sldId id="277" r:id="rId21"/>
    <p:sldId id="278" r:id="rId22"/>
    <p:sldId id="274" r:id="rId23"/>
    <p:sldId id="279" r:id="rId24"/>
    <p:sldId id="280" r:id="rId25"/>
    <p:sldId id="281" r:id="rId26"/>
    <p:sldId id="282" r:id="rId27"/>
    <p:sldId id="283" r:id="rId28"/>
    <p:sldId id="284" r:id="rId29"/>
    <p:sldId id="285" r:id="rId30"/>
    <p:sldId id="287" r:id="rId31"/>
    <p:sldId id="288" r:id="rId32"/>
    <p:sldId id="286"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29"/>
    <p:restoredTop sz="95921"/>
  </p:normalViewPr>
  <p:slideViewPr>
    <p:cSldViewPr snapToGrid="0" snapToObjects="1">
      <p:cViewPr varScale="1">
        <p:scale>
          <a:sx n="115" d="100"/>
          <a:sy n="115" d="100"/>
        </p:scale>
        <p:origin x="84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10/13/21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10/13/21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10/13/21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10/13/21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10/13/21</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10/13/21</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hyperlink" Target="https://junit.org/junit5/docs/current/user-guide/"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letmegooglethat.com/?q=how+to+syso+in+intellij"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s://www.youtube.com/watch?v=QaCYMgyprtc"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8CC72-8287-EE4D-8114-149296622EE0}"/>
              </a:ext>
            </a:extLst>
          </p:cNvPr>
          <p:cNvSpPr>
            <a:spLocks noGrp="1"/>
          </p:cNvSpPr>
          <p:nvPr>
            <p:ph type="ctrTitle"/>
          </p:nvPr>
        </p:nvSpPr>
        <p:spPr/>
        <p:txBody>
          <a:bodyPr/>
          <a:lstStyle/>
          <a:p>
            <a:r>
              <a:rPr lang="he-IL" dirty="0"/>
              <a:t>תכנות מונחה עצמים</a:t>
            </a:r>
            <a:br>
              <a:rPr lang="he-IL" dirty="0"/>
            </a:br>
            <a:r>
              <a:rPr lang="he-IL" dirty="0"/>
              <a:t>תרגול 1</a:t>
            </a:r>
            <a:br>
              <a:rPr lang="he-IL" dirty="0"/>
            </a:br>
            <a:endParaRPr lang="en-US" dirty="0"/>
          </a:p>
        </p:txBody>
      </p:sp>
      <p:sp>
        <p:nvSpPr>
          <p:cNvPr id="3" name="Subtitle 2">
            <a:extLst>
              <a:ext uri="{FF2B5EF4-FFF2-40B4-BE49-F238E27FC236}">
                <a16:creationId xmlns:a16="http://schemas.microsoft.com/office/drawing/2014/main" id="{40D8009E-5BE3-9E48-B259-52C1304435FC}"/>
              </a:ext>
            </a:extLst>
          </p:cNvPr>
          <p:cNvSpPr>
            <a:spLocks noGrp="1"/>
          </p:cNvSpPr>
          <p:nvPr>
            <p:ph type="subTitle" idx="1"/>
          </p:nvPr>
        </p:nvSpPr>
        <p:spPr/>
        <p:txBody>
          <a:bodyPr/>
          <a:lstStyle/>
          <a:p>
            <a:pPr marL="0" indent="0" algn="r" defTabSz="457200" rtl="1" eaLnBrk="1" latinLnBrk="0" hangingPunct="1">
              <a:spcBef>
                <a:spcPct val="20000"/>
              </a:spcBef>
              <a:spcAft>
                <a:spcPts val="600"/>
              </a:spcAft>
              <a:buClr>
                <a:schemeClr val="tx1"/>
              </a:buClr>
              <a:buSzPct val="100000"/>
              <a:buFont typeface="Arial"/>
              <a:buNone/>
            </a:pPr>
            <a:r>
              <a:rPr lang="he-IL" dirty="0"/>
              <a:t>מייל:  </a:t>
            </a:r>
            <a:r>
              <a:rPr lang="en-US" dirty="0"/>
              <a:t> </a:t>
            </a:r>
            <a:r>
              <a:rPr lang="en-US" cap="none" dirty="0" err="1"/>
              <a:t>Lashover.ariel@gmail.com</a:t>
            </a:r>
            <a:endParaRPr lang="en-US" cap="none" dirty="0"/>
          </a:p>
          <a:p>
            <a:pPr marL="0" indent="0" algn="r" defTabSz="457200" rtl="1" eaLnBrk="1" latinLnBrk="0" hangingPunct="1">
              <a:spcBef>
                <a:spcPct val="20000"/>
              </a:spcBef>
              <a:spcAft>
                <a:spcPts val="600"/>
              </a:spcAft>
              <a:buClr>
                <a:schemeClr val="tx1"/>
              </a:buClr>
              <a:buSzPct val="100000"/>
              <a:buFont typeface="Arial"/>
              <a:buNone/>
            </a:pPr>
            <a:r>
              <a:rPr lang="he-IL" cap="none" dirty="0"/>
              <a:t>נכתב ע"י: איתי לשובר</a:t>
            </a:r>
            <a:endParaRPr lang="en-US" cap="none" dirty="0"/>
          </a:p>
        </p:txBody>
      </p:sp>
    </p:spTree>
    <p:extLst>
      <p:ext uri="{BB962C8B-B14F-4D97-AF65-F5344CB8AC3E}">
        <p14:creationId xmlns:p14="http://schemas.microsoft.com/office/powerpoint/2010/main" val="857098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DFA0E-360A-BD4C-A2EF-A0D43AADDCA3}"/>
              </a:ext>
            </a:extLst>
          </p:cNvPr>
          <p:cNvSpPr>
            <a:spLocks noGrp="1"/>
          </p:cNvSpPr>
          <p:nvPr>
            <p:ph type="title"/>
          </p:nvPr>
        </p:nvSpPr>
        <p:spPr>
          <a:xfrm>
            <a:off x="1141413" y="190500"/>
            <a:ext cx="9905998" cy="1905000"/>
          </a:xfrm>
        </p:spPr>
        <p:txBody>
          <a:bodyPr/>
          <a:lstStyle/>
          <a:p>
            <a:pPr algn="ctr" rtl="1"/>
            <a:r>
              <a:rPr lang="en-US" cap="none" dirty="0" err="1">
                <a:effectLst/>
                <a:latin typeface="Segoe UI" panose="020B0502040204020203" pitchFamily="34" charset="0"/>
              </a:rPr>
              <a:t>Enum</a:t>
            </a:r>
            <a:endParaRPr lang="en-US" cap="none" dirty="0"/>
          </a:p>
        </p:txBody>
      </p:sp>
      <p:sp>
        <p:nvSpPr>
          <p:cNvPr id="3" name="Content Placeholder 2">
            <a:extLst>
              <a:ext uri="{FF2B5EF4-FFF2-40B4-BE49-F238E27FC236}">
                <a16:creationId xmlns:a16="http://schemas.microsoft.com/office/drawing/2014/main" id="{F419B32B-6CEE-2D43-9BBF-13624F53A9AD}"/>
              </a:ext>
            </a:extLst>
          </p:cNvPr>
          <p:cNvSpPr>
            <a:spLocks noGrp="1"/>
          </p:cNvSpPr>
          <p:nvPr>
            <p:ph idx="1"/>
          </p:nvPr>
        </p:nvSpPr>
        <p:spPr>
          <a:xfrm>
            <a:off x="1141413" y="1876839"/>
            <a:ext cx="9905998" cy="3124201"/>
          </a:xfrm>
        </p:spPr>
        <p:txBody>
          <a:bodyPr>
            <a:normAutofit/>
          </a:bodyPr>
          <a:lstStyle/>
          <a:p>
            <a:pPr marL="0" indent="0">
              <a:buNone/>
            </a:pPr>
            <a:r>
              <a:rPr lang="en-US" sz="1800" cap="none" dirty="0">
                <a:solidFill>
                  <a:schemeClr val="tx1"/>
                </a:solidFill>
              </a:rPr>
              <a:t>An </a:t>
            </a:r>
            <a:r>
              <a:rPr lang="en-US" sz="1800" cap="none" dirty="0" err="1">
                <a:solidFill>
                  <a:schemeClr val="tx1"/>
                </a:solidFill>
              </a:rPr>
              <a:t>enum</a:t>
            </a:r>
            <a:r>
              <a:rPr lang="en-US" sz="1800" cap="none" dirty="0">
                <a:solidFill>
                  <a:schemeClr val="tx1"/>
                </a:solidFill>
              </a:rPr>
              <a:t> is a special "class" that represents a group of constants (unchangeable variables, like final variables).</a:t>
            </a:r>
          </a:p>
          <a:p>
            <a:pPr marL="0" indent="0">
              <a:buNone/>
            </a:pPr>
            <a:endParaRPr lang="en-US" sz="1800" cap="none" dirty="0">
              <a:solidFill>
                <a:schemeClr val="tx1"/>
              </a:solidFill>
            </a:endParaRPr>
          </a:p>
          <a:p>
            <a:pPr marL="0" indent="0">
              <a:buNone/>
            </a:pPr>
            <a:r>
              <a:rPr lang="en-US" sz="1800" cap="none" dirty="0">
                <a:solidFill>
                  <a:schemeClr val="tx1"/>
                </a:solidFill>
              </a:rPr>
              <a:t>To create an </a:t>
            </a:r>
            <a:r>
              <a:rPr lang="en-US" sz="1800" cap="none" dirty="0" err="1">
                <a:solidFill>
                  <a:schemeClr val="tx1"/>
                </a:solidFill>
              </a:rPr>
              <a:t>enum</a:t>
            </a:r>
            <a:r>
              <a:rPr lang="en-US" sz="1800" cap="none" dirty="0">
                <a:solidFill>
                  <a:schemeClr val="tx1"/>
                </a:solidFill>
              </a:rPr>
              <a:t>, use the </a:t>
            </a:r>
            <a:r>
              <a:rPr lang="en-US" sz="1800" cap="none" dirty="0" err="1">
                <a:solidFill>
                  <a:schemeClr val="tx1"/>
                </a:solidFill>
              </a:rPr>
              <a:t>enum</a:t>
            </a:r>
            <a:r>
              <a:rPr lang="en-US" sz="1800" cap="none" dirty="0">
                <a:solidFill>
                  <a:schemeClr val="tx1"/>
                </a:solidFill>
              </a:rPr>
              <a:t> keyword (instead of class or interface), and separate the constants with a comma. Note that they should be in uppercase letters:</a:t>
            </a:r>
          </a:p>
          <a:p>
            <a:pPr marL="0" indent="0">
              <a:buNone/>
            </a:pPr>
            <a:endParaRPr lang="en-US" sz="1800" cap="none" dirty="0">
              <a:solidFill>
                <a:schemeClr val="tx1"/>
              </a:solidFill>
            </a:endParaRPr>
          </a:p>
          <a:p>
            <a:pPr marL="0" indent="0">
              <a:buNone/>
            </a:pPr>
            <a:endParaRPr lang="en-US" cap="none" dirty="0">
              <a:solidFill>
                <a:schemeClr val="tx1"/>
              </a:solidFill>
            </a:endParaRPr>
          </a:p>
          <a:p>
            <a:pPr marL="0" indent="0">
              <a:buNone/>
            </a:pPr>
            <a:endParaRPr lang="he-IL" cap="none" dirty="0">
              <a:solidFill>
                <a:schemeClr val="tx1"/>
              </a:solidFill>
            </a:endParaRPr>
          </a:p>
          <a:p>
            <a:pPr marL="285750" indent="-285750" algn="r" defTabSz="457200" rtl="1" eaLnBrk="1" latinLnBrk="0" hangingPunct="1">
              <a:spcBef>
                <a:spcPct val="20000"/>
              </a:spcBef>
              <a:spcAft>
                <a:spcPts val="600"/>
              </a:spcAft>
              <a:buClr>
                <a:schemeClr val="tx1"/>
              </a:buClr>
              <a:buSzPct val="100000"/>
              <a:buFont typeface="Arial"/>
              <a:buChar char="•"/>
            </a:pPr>
            <a:endParaRPr lang="en-US" cap="none" dirty="0"/>
          </a:p>
        </p:txBody>
      </p:sp>
      <p:pic>
        <p:nvPicPr>
          <p:cNvPr id="4" name="תמונה 5">
            <a:extLst>
              <a:ext uri="{FF2B5EF4-FFF2-40B4-BE49-F238E27FC236}">
                <a16:creationId xmlns:a16="http://schemas.microsoft.com/office/drawing/2014/main" id="{4F496C46-1D72-8847-BE42-82224E59E70E}"/>
              </a:ext>
            </a:extLst>
          </p:cNvPr>
          <p:cNvPicPr>
            <a:picLocks noChangeAspect="1"/>
          </p:cNvPicPr>
          <p:nvPr/>
        </p:nvPicPr>
        <p:blipFill>
          <a:blip r:embed="rId2"/>
          <a:stretch>
            <a:fillRect/>
          </a:stretch>
        </p:blipFill>
        <p:spPr>
          <a:xfrm>
            <a:off x="4361691" y="3643727"/>
            <a:ext cx="4152900" cy="2714625"/>
          </a:xfrm>
          <a:prstGeom prst="rect">
            <a:avLst/>
          </a:prstGeom>
        </p:spPr>
      </p:pic>
    </p:spTree>
    <p:extLst>
      <p:ext uri="{BB962C8B-B14F-4D97-AF65-F5344CB8AC3E}">
        <p14:creationId xmlns:p14="http://schemas.microsoft.com/office/powerpoint/2010/main" val="914639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9713E-26AE-8F44-97F6-35601D0A1E6B}"/>
              </a:ext>
            </a:extLst>
          </p:cNvPr>
          <p:cNvSpPr>
            <a:spLocks noGrp="1"/>
          </p:cNvSpPr>
          <p:nvPr>
            <p:ph type="title"/>
          </p:nvPr>
        </p:nvSpPr>
        <p:spPr/>
        <p:txBody>
          <a:bodyPr/>
          <a:lstStyle/>
          <a:p>
            <a:pPr algn="ctr" defTabSz="457200" rtl="1" eaLnBrk="1" latinLnBrk="0" hangingPunct="1">
              <a:spcBef>
                <a:spcPct val="0"/>
              </a:spcBef>
              <a:buNone/>
            </a:pPr>
            <a:r>
              <a:rPr lang="en-US" cap="none" dirty="0"/>
              <a:t>For each</a:t>
            </a:r>
          </a:p>
        </p:txBody>
      </p:sp>
      <p:pic>
        <p:nvPicPr>
          <p:cNvPr id="4" name="Picture 3">
            <a:extLst>
              <a:ext uri="{FF2B5EF4-FFF2-40B4-BE49-F238E27FC236}">
                <a16:creationId xmlns:a16="http://schemas.microsoft.com/office/drawing/2014/main" id="{A9F856CC-1451-174B-9371-F9E53572AD8F}"/>
              </a:ext>
            </a:extLst>
          </p:cNvPr>
          <p:cNvPicPr>
            <a:picLocks noChangeAspect="1"/>
          </p:cNvPicPr>
          <p:nvPr/>
        </p:nvPicPr>
        <p:blipFill>
          <a:blip r:embed="rId2"/>
          <a:stretch>
            <a:fillRect/>
          </a:stretch>
        </p:blipFill>
        <p:spPr>
          <a:xfrm>
            <a:off x="1141413" y="2514600"/>
            <a:ext cx="5953125" cy="1390650"/>
          </a:xfrm>
          <a:prstGeom prst="rect">
            <a:avLst/>
          </a:prstGeom>
        </p:spPr>
      </p:pic>
      <p:pic>
        <p:nvPicPr>
          <p:cNvPr id="5" name="Picture 4">
            <a:extLst>
              <a:ext uri="{FF2B5EF4-FFF2-40B4-BE49-F238E27FC236}">
                <a16:creationId xmlns:a16="http://schemas.microsoft.com/office/drawing/2014/main" id="{29280557-5634-3E4E-B78A-C54E1452FE7F}"/>
              </a:ext>
            </a:extLst>
          </p:cNvPr>
          <p:cNvPicPr>
            <a:picLocks noChangeAspect="1"/>
          </p:cNvPicPr>
          <p:nvPr/>
        </p:nvPicPr>
        <p:blipFill>
          <a:blip r:embed="rId3"/>
          <a:stretch>
            <a:fillRect/>
          </a:stretch>
        </p:blipFill>
        <p:spPr>
          <a:xfrm>
            <a:off x="1141413" y="4508948"/>
            <a:ext cx="3844151" cy="702128"/>
          </a:xfrm>
          <a:prstGeom prst="rect">
            <a:avLst/>
          </a:prstGeom>
        </p:spPr>
      </p:pic>
      <p:sp>
        <p:nvSpPr>
          <p:cNvPr id="6" name="Rectangle 5">
            <a:extLst>
              <a:ext uri="{FF2B5EF4-FFF2-40B4-BE49-F238E27FC236}">
                <a16:creationId xmlns:a16="http://schemas.microsoft.com/office/drawing/2014/main" id="{2D83DB5A-06A1-5C40-A6FF-20CF2E0F78EF}"/>
              </a:ext>
            </a:extLst>
          </p:cNvPr>
          <p:cNvSpPr/>
          <p:nvPr/>
        </p:nvSpPr>
        <p:spPr>
          <a:xfrm>
            <a:off x="1141413" y="4022433"/>
            <a:ext cx="1109599" cy="369332"/>
          </a:xfrm>
          <a:prstGeom prst="rect">
            <a:avLst/>
          </a:prstGeom>
        </p:spPr>
        <p:txBody>
          <a:bodyPr wrap="none">
            <a:spAutoFit/>
          </a:bodyPr>
          <a:lstStyle/>
          <a:p>
            <a:r>
              <a:rPr lang="en-US" dirty="0"/>
              <a:t> </a:t>
            </a:r>
            <a:r>
              <a:rPr lang="en-US" dirty="0">
                <a:solidFill>
                  <a:schemeClr val="bg2">
                    <a:lumMod val="10000"/>
                    <a:lumOff val="90000"/>
                  </a:schemeClr>
                </a:solidFill>
              </a:rPr>
              <a:t>Output:</a:t>
            </a:r>
            <a:endParaRPr lang="en-US" dirty="0"/>
          </a:p>
        </p:txBody>
      </p:sp>
    </p:spTree>
    <p:extLst>
      <p:ext uri="{BB962C8B-B14F-4D97-AF65-F5344CB8AC3E}">
        <p14:creationId xmlns:p14="http://schemas.microsoft.com/office/powerpoint/2010/main" val="233301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9713E-26AE-8F44-97F6-35601D0A1E6B}"/>
              </a:ext>
            </a:extLst>
          </p:cNvPr>
          <p:cNvSpPr>
            <a:spLocks noGrp="1"/>
          </p:cNvSpPr>
          <p:nvPr>
            <p:ph type="title"/>
          </p:nvPr>
        </p:nvSpPr>
        <p:spPr>
          <a:xfrm>
            <a:off x="941483" y="-225836"/>
            <a:ext cx="9905998" cy="1905000"/>
          </a:xfrm>
        </p:spPr>
        <p:txBody>
          <a:bodyPr/>
          <a:lstStyle/>
          <a:p>
            <a:pPr algn="ctr"/>
            <a:r>
              <a:rPr lang="en-US" cap="none" dirty="0"/>
              <a:t>Classes</a:t>
            </a:r>
          </a:p>
        </p:txBody>
      </p:sp>
      <p:sp>
        <p:nvSpPr>
          <p:cNvPr id="3" name="Content Placeholder 2">
            <a:extLst>
              <a:ext uri="{FF2B5EF4-FFF2-40B4-BE49-F238E27FC236}">
                <a16:creationId xmlns:a16="http://schemas.microsoft.com/office/drawing/2014/main" id="{C71D8FCB-6233-D34B-A782-CD48271B7752}"/>
              </a:ext>
            </a:extLst>
          </p:cNvPr>
          <p:cNvSpPr>
            <a:spLocks noGrp="1"/>
          </p:cNvSpPr>
          <p:nvPr>
            <p:ph idx="1"/>
          </p:nvPr>
        </p:nvSpPr>
        <p:spPr>
          <a:xfrm>
            <a:off x="802747" y="1449100"/>
            <a:ext cx="9905998" cy="3124201"/>
          </a:xfrm>
        </p:spPr>
        <p:txBody>
          <a:bodyPr/>
          <a:lstStyle/>
          <a:p>
            <a:pPr marL="0" indent="0">
              <a:buNone/>
            </a:pPr>
            <a:r>
              <a:rPr lang="en-US" cap="none" dirty="0">
                <a:solidFill>
                  <a:schemeClr val="tx1"/>
                </a:solidFill>
                <a:effectLst/>
              </a:rPr>
              <a:t>Java - What are Classes and Objects?</a:t>
            </a:r>
          </a:p>
          <a:p>
            <a:pPr marL="0" indent="0">
              <a:buNone/>
            </a:pPr>
            <a:r>
              <a:rPr lang="en-US" cap="none" dirty="0">
                <a:solidFill>
                  <a:schemeClr val="tx1"/>
                </a:solidFill>
                <a:effectLst/>
              </a:rPr>
              <a:t>Classes and objects are the two main aspects of object-oriented programming.</a:t>
            </a:r>
          </a:p>
          <a:p>
            <a:pPr marL="0" indent="0">
              <a:buNone/>
            </a:pPr>
            <a:r>
              <a:rPr lang="en-US" cap="none" dirty="0">
                <a:solidFill>
                  <a:schemeClr val="tx1"/>
                </a:solidFill>
                <a:effectLst/>
              </a:rPr>
              <a:t>Look at the following illustration to see the difference between class and objects:</a:t>
            </a:r>
            <a:endParaRPr lang="he-IL" cap="none" dirty="0">
              <a:solidFill>
                <a:schemeClr val="tx1"/>
              </a:solidFill>
              <a:effectLst/>
            </a:endParaRPr>
          </a:p>
          <a:p>
            <a:pPr marL="0" indent="0">
              <a:buNone/>
            </a:pPr>
            <a:endParaRPr lang="he-IL" sz="1050" cap="none" dirty="0">
              <a:solidFill>
                <a:schemeClr val="tx1"/>
              </a:solidFill>
            </a:endParaRPr>
          </a:p>
          <a:p>
            <a:pPr marL="0" indent="0">
              <a:buNone/>
            </a:pPr>
            <a:endParaRPr lang="en-US" sz="1050" cap="none" dirty="0">
              <a:solidFill>
                <a:schemeClr val="tx1"/>
              </a:solidFill>
              <a:effectLst/>
            </a:endParaRPr>
          </a:p>
          <a:p>
            <a:pPr marL="0" indent="0">
              <a:buNone/>
            </a:pPr>
            <a:endParaRPr lang="he-IL" sz="1050" cap="none" dirty="0">
              <a:solidFill>
                <a:schemeClr val="tx1"/>
              </a:solidFill>
            </a:endParaRPr>
          </a:p>
          <a:p>
            <a:endParaRPr lang="en-US" cap="none" dirty="0"/>
          </a:p>
        </p:txBody>
      </p:sp>
      <p:pic>
        <p:nvPicPr>
          <p:cNvPr id="4" name="תמונה 5">
            <a:extLst>
              <a:ext uri="{FF2B5EF4-FFF2-40B4-BE49-F238E27FC236}">
                <a16:creationId xmlns:a16="http://schemas.microsoft.com/office/drawing/2014/main" id="{B19C08F6-84DF-3B42-9AF9-0B621CA9C53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71914" y="3204627"/>
            <a:ext cx="7615237" cy="3291786"/>
          </a:xfrm>
          <a:prstGeom prst="rect">
            <a:avLst/>
          </a:prstGeom>
        </p:spPr>
      </p:pic>
    </p:spTree>
    <p:extLst>
      <p:ext uri="{BB962C8B-B14F-4D97-AF65-F5344CB8AC3E}">
        <p14:creationId xmlns:p14="http://schemas.microsoft.com/office/powerpoint/2010/main" val="299335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9713E-26AE-8F44-97F6-35601D0A1E6B}"/>
              </a:ext>
            </a:extLst>
          </p:cNvPr>
          <p:cNvSpPr>
            <a:spLocks noGrp="1"/>
          </p:cNvSpPr>
          <p:nvPr>
            <p:ph type="title"/>
          </p:nvPr>
        </p:nvSpPr>
        <p:spPr/>
        <p:txBody>
          <a:bodyPr/>
          <a:lstStyle/>
          <a:p>
            <a:pPr algn="ctr"/>
            <a:r>
              <a:rPr lang="en-US" cap="none" dirty="0"/>
              <a:t>Classes </a:t>
            </a:r>
            <a:r>
              <a:rPr lang="en-US" cap="none" dirty="0">
                <a:effectLst/>
                <a:latin typeface="Segoe UI" panose="020B0502040204020203" pitchFamily="34" charset="0"/>
              </a:rPr>
              <a:t>Constructors</a:t>
            </a:r>
            <a:br>
              <a:rPr lang="en-US" cap="none" dirty="0">
                <a:effectLst/>
                <a:latin typeface="Segoe UI" panose="020B0502040204020203" pitchFamily="34" charset="0"/>
              </a:rPr>
            </a:br>
            <a:r>
              <a:rPr lang="en-US" cap="none" dirty="0"/>
              <a:t> </a:t>
            </a:r>
          </a:p>
        </p:txBody>
      </p:sp>
      <p:sp>
        <p:nvSpPr>
          <p:cNvPr id="3" name="Content Placeholder 2">
            <a:extLst>
              <a:ext uri="{FF2B5EF4-FFF2-40B4-BE49-F238E27FC236}">
                <a16:creationId xmlns:a16="http://schemas.microsoft.com/office/drawing/2014/main" id="{C71D8FCB-6233-D34B-A782-CD48271B7752}"/>
              </a:ext>
            </a:extLst>
          </p:cNvPr>
          <p:cNvSpPr>
            <a:spLocks noGrp="1"/>
          </p:cNvSpPr>
          <p:nvPr>
            <p:ph idx="1"/>
          </p:nvPr>
        </p:nvSpPr>
        <p:spPr>
          <a:xfrm>
            <a:off x="1141413" y="1769532"/>
            <a:ext cx="9905998" cy="3124201"/>
          </a:xfrm>
        </p:spPr>
        <p:txBody>
          <a:bodyPr/>
          <a:lstStyle/>
          <a:p>
            <a:pPr marL="0" indent="0">
              <a:buNone/>
            </a:pPr>
            <a:r>
              <a:rPr lang="en-US" cap="none" dirty="0">
                <a:solidFill>
                  <a:schemeClr val="tx1"/>
                </a:solidFill>
              </a:rPr>
              <a:t>Create a Class</a:t>
            </a:r>
          </a:p>
          <a:p>
            <a:pPr marL="0" indent="0">
              <a:buNone/>
            </a:pPr>
            <a:r>
              <a:rPr lang="en-US" cap="none" dirty="0">
                <a:solidFill>
                  <a:schemeClr val="tx1"/>
                </a:solidFill>
              </a:rPr>
              <a:t>To create a class, use the keyword class:</a:t>
            </a:r>
            <a:endParaRPr lang="he-IL" cap="none" dirty="0">
              <a:solidFill>
                <a:schemeClr val="tx1"/>
              </a:solidFill>
            </a:endParaRPr>
          </a:p>
          <a:p>
            <a:endParaRPr lang="en-US" cap="none" dirty="0"/>
          </a:p>
        </p:txBody>
      </p:sp>
      <p:pic>
        <p:nvPicPr>
          <p:cNvPr id="4" name="תמונה 9">
            <a:extLst>
              <a:ext uri="{FF2B5EF4-FFF2-40B4-BE49-F238E27FC236}">
                <a16:creationId xmlns:a16="http://schemas.microsoft.com/office/drawing/2014/main" id="{9FFDB176-F498-1349-8622-D8B8002574E0}"/>
              </a:ext>
            </a:extLst>
          </p:cNvPr>
          <p:cNvPicPr>
            <a:picLocks noChangeAspect="1"/>
          </p:cNvPicPr>
          <p:nvPr/>
        </p:nvPicPr>
        <p:blipFill>
          <a:blip r:embed="rId2"/>
          <a:stretch>
            <a:fillRect/>
          </a:stretch>
        </p:blipFill>
        <p:spPr>
          <a:xfrm>
            <a:off x="1141413" y="3891287"/>
            <a:ext cx="6034088" cy="2004891"/>
          </a:xfrm>
          <a:prstGeom prst="rect">
            <a:avLst/>
          </a:prstGeom>
        </p:spPr>
      </p:pic>
    </p:spTree>
    <p:extLst>
      <p:ext uri="{BB962C8B-B14F-4D97-AF65-F5344CB8AC3E}">
        <p14:creationId xmlns:p14="http://schemas.microsoft.com/office/powerpoint/2010/main" val="2199850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9713E-26AE-8F44-97F6-35601D0A1E6B}"/>
              </a:ext>
            </a:extLst>
          </p:cNvPr>
          <p:cNvSpPr>
            <a:spLocks noGrp="1"/>
          </p:cNvSpPr>
          <p:nvPr>
            <p:ph type="title"/>
          </p:nvPr>
        </p:nvSpPr>
        <p:spPr/>
        <p:txBody>
          <a:bodyPr/>
          <a:lstStyle/>
          <a:p>
            <a:pPr algn="ctr"/>
            <a:r>
              <a:rPr lang="en-US" cap="none" dirty="0"/>
              <a:t>Classes </a:t>
            </a:r>
            <a:r>
              <a:rPr lang="en-US" cap="none" dirty="0">
                <a:effectLst/>
                <a:latin typeface="Segoe UI" panose="020B0502040204020203" pitchFamily="34" charset="0"/>
              </a:rPr>
              <a:t>methods</a:t>
            </a:r>
            <a:r>
              <a:rPr lang="en-US" cap="none" dirty="0"/>
              <a:t> </a:t>
            </a:r>
          </a:p>
        </p:txBody>
      </p:sp>
      <p:sp>
        <p:nvSpPr>
          <p:cNvPr id="3" name="Content Placeholder 2">
            <a:extLst>
              <a:ext uri="{FF2B5EF4-FFF2-40B4-BE49-F238E27FC236}">
                <a16:creationId xmlns:a16="http://schemas.microsoft.com/office/drawing/2014/main" id="{C71D8FCB-6233-D34B-A782-CD48271B7752}"/>
              </a:ext>
            </a:extLst>
          </p:cNvPr>
          <p:cNvSpPr>
            <a:spLocks noGrp="1"/>
          </p:cNvSpPr>
          <p:nvPr>
            <p:ph idx="1"/>
          </p:nvPr>
        </p:nvSpPr>
        <p:spPr>
          <a:xfrm>
            <a:off x="1141413" y="2074332"/>
            <a:ext cx="9905998" cy="3124201"/>
          </a:xfrm>
        </p:spPr>
        <p:txBody>
          <a:bodyPr/>
          <a:lstStyle/>
          <a:p>
            <a:pPr marL="0" indent="0">
              <a:buNone/>
            </a:pPr>
            <a:r>
              <a:rPr lang="en-US" cap="none" dirty="0">
                <a:solidFill>
                  <a:schemeClr val="tx1"/>
                </a:solidFill>
                <a:effectLst/>
              </a:rPr>
              <a:t>Java class methods</a:t>
            </a:r>
            <a:r>
              <a:rPr lang="en-US" cap="none" dirty="0">
                <a:solidFill>
                  <a:schemeClr val="tx1"/>
                </a:solidFill>
              </a:rPr>
              <a:t>: </a:t>
            </a:r>
            <a:endParaRPr lang="he-IL" cap="none" dirty="0">
              <a:solidFill>
                <a:schemeClr val="tx1"/>
              </a:solidFill>
              <a:effectLst/>
            </a:endParaRPr>
          </a:p>
          <a:p>
            <a:pPr marL="0" indent="0">
              <a:buNone/>
            </a:pPr>
            <a:endParaRPr lang="he-IL" sz="1100" dirty="0">
              <a:solidFill>
                <a:schemeClr val="tx1"/>
              </a:solidFill>
              <a:latin typeface="Verdana" panose="020B0604030504040204" pitchFamily="34" charset="0"/>
            </a:endParaRPr>
          </a:p>
          <a:p>
            <a:pPr marL="0" indent="0">
              <a:buNone/>
            </a:pPr>
            <a:endParaRPr lang="en-US" sz="1100" dirty="0">
              <a:solidFill>
                <a:schemeClr val="tx1"/>
              </a:solidFill>
              <a:effectLst/>
              <a:latin typeface="Verdana" panose="020B0604030504040204" pitchFamily="34" charset="0"/>
            </a:endParaRPr>
          </a:p>
          <a:p>
            <a:pPr marL="0" indent="0">
              <a:buNone/>
            </a:pPr>
            <a:endParaRPr lang="he-IL" sz="1100" dirty="0">
              <a:solidFill>
                <a:schemeClr val="tx1"/>
              </a:solidFill>
            </a:endParaRPr>
          </a:p>
          <a:p>
            <a:endParaRPr lang="en-US" dirty="0"/>
          </a:p>
        </p:txBody>
      </p:sp>
      <p:pic>
        <p:nvPicPr>
          <p:cNvPr id="4" name="תמונה 6">
            <a:extLst>
              <a:ext uri="{FF2B5EF4-FFF2-40B4-BE49-F238E27FC236}">
                <a16:creationId xmlns:a16="http://schemas.microsoft.com/office/drawing/2014/main" id="{576A6DCB-1F2E-B24A-BA75-5BE2F4424AF4}"/>
              </a:ext>
            </a:extLst>
          </p:cNvPr>
          <p:cNvPicPr>
            <a:picLocks noChangeAspect="1"/>
          </p:cNvPicPr>
          <p:nvPr/>
        </p:nvPicPr>
        <p:blipFill>
          <a:blip r:embed="rId2"/>
          <a:stretch>
            <a:fillRect/>
          </a:stretch>
        </p:blipFill>
        <p:spPr>
          <a:xfrm>
            <a:off x="1141413" y="3636432"/>
            <a:ext cx="5297329" cy="2162175"/>
          </a:xfrm>
          <a:prstGeom prst="rect">
            <a:avLst/>
          </a:prstGeom>
        </p:spPr>
      </p:pic>
    </p:spTree>
    <p:extLst>
      <p:ext uri="{BB962C8B-B14F-4D97-AF65-F5344CB8AC3E}">
        <p14:creationId xmlns:p14="http://schemas.microsoft.com/office/powerpoint/2010/main" val="60359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9713E-26AE-8F44-97F6-35601D0A1E6B}"/>
              </a:ext>
            </a:extLst>
          </p:cNvPr>
          <p:cNvSpPr>
            <a:spLocks noGrp="1"/>
          </p:cNvSpPr>
          <p:nvPr>
            <p:ph type="title"/>
          </p:nvPr>
        </p:nvSpPr>
        <p:spPr>
          <a:xfrm>
            <a:off x="1141413" y="338667"/>
            <a:ext cx="9905998" cy="1905000"/>
          </a:xfrm>
        </p:spPr>
        <p:txBody>
          <a:bodyPr/>
          <a:lstStyle/>
          <a:p>
            <a:pPr algn="ctr"/>
            <a:r>
              <a:rPr lang="en-US" dirty="0"/>
              <a:t>Classes constructor</a:t>
            </a:r>
          </a:p>
        </p:txBody>
      </p:sp>
      <p:sp>
        <p:nvSpPr>
          <p:cNvPr id="3" name="Content Placeholder 2">
            <a:extLst>
              <a:ext uri="{FF2B5EF4-FFF2-40B4-BE49-F238E27FC236}">
                <a16:creationId xmlns:a16="http://schemas.microsoft.com/office/drawing/2014/main" id="{C71D8FCB-6233-D34B-A782-CD48271B7752}"/>
              </a:ext>
            </a:extLst>
          </p:cNvPr>
          <p:cNvSpPr>
            <a:spLocks noGrp="1"/>
          </p:cNvSpPr>
          <p:nvPr>
            <p:ph idx="1"/>
          </p:nvPr>
        </p:nvSpPr>
        <p:spPr>
          <a:xfrm>
            <a:off x="1141413" y="1871133"/>
            <a:ext cx="9905998" cy="3124201"/>
          </a:xfrm>
        </p:spPr>
        <p:txBody>
          <a:bodyPr/>
          <a:lstStyle/>
          <a:p>
            <a:pPr marL="0" indent="0">
              <a:buNone/>
            </a:pPr>
            <a:r>
              <a:rPr lang="en-US" cap="none" dirty="0">
                <a:solidFill>
                  <a:schemeClr val="tx1"/>
                </a:solidFill>
                <a:effectLst/>
              </a:rPr>
              <a:t>A constructor in Java is a </a:t>
            </a:r>
            <a:r>
              <a:rPr lang="en-US" b="1" cap="none" dirty="0">
                <a:solidFill>
                  <a:schemeClr val="tx1"/>
                </a:solidFill>
                <a:effectLst/>
              </a:rPr>
              <a:t>special method</a:t>
            </a:r>
            <a:r>
              <a:rPr lang="en-US" cap="none" dirty="0">
                <a:solidFill>
                  <a:schemeClr val="tx1"/>
                </a:solidFill>
                <a:effectLst/>
              </a:rPr>
              <a:t> that is used to initialize o</a:t>
            </a:r>
            <a:r>
              <a:rPr lang="en-US" i="1" cap="none" dirty="0">
                <a:solidFill>
                  <a:schemeClr val="tx1"/>
                </a:solidFill>
                <a:effectLst/>
              </a:rPr>
              <a:t>b</a:t>
            </a:r>
            <a:r>
              <a:rPr lang="en-US" cap="none" dirty="0">
                <a:solidFill>
                  <a:schemeClr val="tx1"/>
                </a:solidFill>
                <a:effectLst/>
              </a:rPr>
              <a:t>jects. The constructor is called when an object of a class is created. It can be used to set initial values for object attributes:</a:t>
            </a:r>
          </a:p>
          <a:p>
            <a:pPr marL="0" indent="0">
              <a:buNone/>
            </a:pPr>
            <a:endParaRPr lang="he-IL" cap="none" dirty="0">
              <a:solidFill>
                <a:schemeClr val="tx1"/>
              </a:solidFill>
            </a:endParaRPr>
          </a:p>
          <a:p>
            <a:endParaRPr lang="en-US" cap="none" dirty="0"/>
          </a:p>
        </p:txBody>
      </p:sp>
      <p:pic>
        <p:nvPicPr>
          <p:cNvPr id="7" name="Picture 6">
            <a:extLst>
              <a:ext uri="{FF2B5EF4-FFF2-40B4-BE49-F238E27FC236}">
                <a16:creationId xmlns:a16="http://schemas.microsoft.com/office/drawing/2014/main" id="{DFEB3A71-9519-EF47-9A3E-E81F6B0771C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396079" y="3845984"/>
            <a:ext cx="4316173" cy="2139746"/>
          </a:xfrm>
          <a:prstGeom prst="rect">
            <a:avLst/>
          </a:prstGeom>
        </p:spPr>
      </p:pic>
      <p:pic>
        <p:nvPicPr>
          <p:cNvPr id="8" name="Picture 7">
            <a:extLst>
              <a:ext uri="{FF2B5EF4-FFF2-40B4-BE49-F238E27FC236}">
                <a16:creationId xmlns:a16="http://schemas.microsoft.com/office/drawing/2014/main" id="{E27C2892-B335-9C46-9813-6AF86EF584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2970" y="3845984"/>
            <a:ext cx="6797535" cy="2139746"/>
          </a:xfrm>
          <a:prstGeom prst="rect">
            <a:avLst/>
          </a:prstGeom>
        </p:spPr>
      </p:pic>
    </p:spTree>
    <p:extLst>
      <p:ext uri="{BB962C8B-B14F-4D97-AF65-F5344CB8AC3E}">
        <p14:creationId xmlns:p14="http://schemas.microsoft.com/office/powerpoint/2010/main" val="346916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9713E-26AE-8F44-97F6-35601D0A1E6B}"/>
              </a:ext>
            </a:extLst>
          </p:cNvPr>
          <p:cNvSpPr>
            <a:spLocks noGrp="1"/>
          </p:cNvSpPr>
          <p:nvPr>
            <p:ph type="title"/>
          </p:nvPr>
        </p:nvSpPr>
        <p:spPr>
          <a:xfrm>
            <a:off x="1141413" y="174172"/>
            <a:ext cx="9905998" cy="1905000"/>
          </a:xfrm>
        </p:spPr>
        <p:txBody>
          <a:bodyPr/>
          <a:lstStyle/>
          <a:p>
            <a:pPr algn="ctr"/>
            <a:r>
              <a:rPr lang="en-US" cap="none" dirty="0"/>
              <a:t>Classes</a:t>
            </a:r>
            <a:r>
              <a:rPr lang="en-US" cap="none" dirty="0">
                <a:effectLst/>
                <a:latin typeface="Segoe UI" panose="020B0502040204020203" pitchFamily="34" charset="0"/>
              </a:rPr>
              <a:t> Encapsulation</a:t>
            </a:r>
            <a:r>
              <a:rPr lang="en-US" cap="none" dirty="0"/>
              <a:t> </a:t>
            </a:r>
          </a:p>
        </p:txBody>
      </p:sp>
      <p:sp>
        <p:nvSpPr>
          <p:cNvPr id="3" name="Content Placeholder 2">
            <a:extLst>
              <a:ext uri="{FF2B5EF4-FFF2-40B4-BE49-F238E27FC236}">
                <a16:creationId xmlns:a16="http://schemas.microsoft.com/office/drawing/2014/main" id="{C71D8FCB-6233-D34B-A782-CD48271B7752}"/>
              </a:ext>
            </a:extLst>
          </p:cNvPr>
          <p:cNvSpPr>
            <a:spLocks noGrp="1"/>
          </p:cNvSpPr>
          <p:nvPr>
            <p:ph idx="1"/>
          </p:nvPr>
        </p:nvSpPr>
        <p:spPr>
          <a:xfrm>
            <a:off x="1141413" y="1126672"/>
            <a:ext cx="9905998" cy="3124201"/>
          </a:xfrm>
        </p:spPr>
        <p:txBody>
          <a:bodyPr/>
          <a:lstStyle/>
          <a:p>
            <a:pPr marL="0" indent="0">
              <a:buNone/>
            </a:pPr>
            <a:r>
              <a:rPr lang="en-US" cap="none" dirty="0">
                <a:solidFill>
                  <a:schemeClr val="tx1"/>
                </a:solidFill>
                <a:effectLst/>
              </a:rPr>
              <a:t>The meaning of Encapsulation, is to make sure that "sensitive" data is hidden from users. To achieve this, you must:</a:t>
            </a:r>
          </a:p>
          <a:p>
            <a:pPr marL="0" indent="0">
              <a:buNone/>
            </a:pPr>
            <a:r>
              <a:rPr lang="en-US" cap="none" dirty="0">
                <a:solidFill>
                  <a:schemeClr val="tx1"/>
                </a:solidFill>
                <a:effectLst/>
              </a:rPr>
              <a:t>declare class variables/attributes as private</a:t>
            </a:r>
          </a:p>
          <a:p>
            <a:pPr marL="0" indent="0">
              <a:buNone/>
            </a:pPr>
            <a:r>
              <a:rPr lang="en-US" cap="none" dirty="0">
                <a:solidFill>
                  <a:schemeClr val="tx1"/>
                </a:solidFill>
                <a:effectLst/>
              </a:rPr>
              <a:t>provide public get and set methods to access and update the value of a private variable</a:t>
            </a:r>
            <a:endParaRPr lang="he-IL" cap="none" dirty="0">
              <a:solidFill>
                <a:schemeClr val="tx1"/>
              </a:solidFill>
            </a:endParaRPr>
          </a:p>
          <a:p>
            <a:endParaRPr lang="en-US" cap="none" dirty="0"/>
          </a:p>
        </p:txBody>
      </p:sp>
      <p:pic>
        <p:nvPicPr>
          <p:cNvPr id="4" name="תמונה 6">
            <a:extLst>
              <a:ext uri="{FF2B5EF4-FFF2-40B4-BE49-F238E27FC236}">
                <a16:creationId xmlns:a16="http://schemas.microsoft.com/office/drawing/2014/main" id="{566D9C5E-F159-E242-BE34-5C6626C5AE69}"/>
              </a:ext>
            </a:extLst>
          </p:cNvPr>
          <p:cNvPicPr>
            <a:picLocks noChangeAspect="1"/>
          </p:cNvPicPr>
          <p:nvPr/>
        </p:nvPicPr>
        <p:blipFill>
          <a:blip r:embed="rId2"/>
          <a:stretch>
            <a:fillRect/>
          </a:stretch>
        </p:blipFill>
        <p:spPr>
          <a:xfrm>
            <a:off x="3708820" y="3317529"/>
            <a:ext cx="5107378" cy="3186560"/>
          </a:xfrm>
          <a:prstGeom prst="rect">
            <a:avLst/>
          </a:prstGeom>
        </p:spPr>
      </p:pic>
    </p:spTree>
    <p:extLst>
      <p:ext uri="{BB962C8B-B14F-4D97-AF65-F5344CB8AC3E}">
        <p14:creationId xmlns:p14="http://schemas.microsoft.com/office/powerpoint/2010/main" val="13042996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9713E-26AE-8F44-97F6-35601D0A1E6B}"/>
              </a:ext>
            </a:extLst>
          </p:cNvPr>
          <p:cNvSpPr>
            <a:spLocks noGrp="1"/>
          </p:cNvSpPr>
          <p:nvPr>
            <p:ph type="title"/>
          </p:nvPr>
        </p:nvSpPr>
        <p:spPr>
          <a:xfrm>
            <a:off x="1089162" y="0"/>
            <a:ext cx="9905998" cy="1905000"/>
          </a:xfrm>
        </p:spPr>
        <p:txBody>
          <a:bodyPr/>
          <a:lstStyle/>
          <a:p>
            <a:pPr algn="ctr"/>
            <a:r>
              <a:rPr lang="en-US" cap="none" dirty="0"/>
              <a:t>Classes Modifier </a:t>
            </a:r>
          </a:p>
        </p:txBody>
      </p:sp>
      <p:pic>
        <p:nvPicPr>
          <p:cNvPr id="4" name="מציין מיקום תוכן 4">
            <a:extLst>
              <a:ext uri="{FF2B5EF4-FFF2-40B4-BE49-F238E27FC236}">
                <a16:creationId xmlns:a16="http://schemas.microsoft.com/office/drawing/2014/main" id="{06D7C92D-8757-0C47-AE12-58D95E777B38}"/>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2388301" y="1436914"/>
            <a:ext cx="7307720" cy="4749701"/>
          </a:xfrm>
        </p:spPr>
      </p:pic>
    </p:spTree>
    <p:extLst>
      <p:ext uri="{BB962C8B-B14F-4D97-AF65-F5344CB8AC3E}">
        <p14:creationId xmlns:p14="http://schemas.microsoft.com/office/powerpoint/2010/main" val="2391363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9713E-26AE-8F44-97F6-35601D0A1E6B}"/>
              </a:ext>
            </a:extLst>
          </p:cNvPr>
          <p:cNvSpPr>
            <a:spLocks noGrp="1"/>
          </p:cNvSpPr>
          <p:nvPr>
            <p:ph type="title"/>
          </p:nvPr>
        </p:nvSpPr>
        <p:spPr/>
        <p:txBody>
          <a:bodyPr/>
          <a:lstStyle/>
          <a:p>
            <a:pPr algn="ctr"/>
            <a:r>
              <a:rPr lang="en-US" cap="none" dirty="0"/>
              <a:t>Classes </a:t>
            </a:r>
            <a:r>
              <a:rPr lang="en-US" cap="none" dirty="0">
                <a:effectLst/>
                <a:latin typeface="Segoe UI" panose="020B0502040204020203" pitchFamily="34" charset="0"/>
              </a:rPr>
              <a:t>Packages &amp; API</a:t>
            </a:r>
            <a:br>
              <a:rPr lang="en-US" cap="none" dirty="0">
                <a:effectLst/>
                <a:latin typeface="Segoe UI" panose="020B0502040204020203" pitchFamily="34" charset="0"/>
              </a:rPr>
            </a:br>
            <a:endParaRPr lang="en-US" cap="none" dirty="0"/>
          </a:p>
        </p:txBody>
      </p:sp>
      <p:sp>
        <p:nvSpPr>
          <p:cNvPr id="3" name="Content Placeholder 2">
            <a:extLst>
              <a:ext uri="{FF2B5EF4-FFF2-40B4-BE49-F238E27FC236}">
                <a16:creationId xmlns:a16="http://schemas.microsoft.com/office/drawing/2014/main" id="{C71D8FCB-6233-D34B-A782-CD48271B7752}"/>
              </a:ext>
            </a:extLst>
          </p:cNvPr>
          <p:cNvSpPr>
            <a:spLocks noGrp="1"/>
          </p:cNvSpPr>
          <p:nvPr>
            <p:ph idx="1"/>
          </p:nvPr>
        </p:nvSpPr>
        <p:spPr>
          <a:xfrm>
            <a:off x="1141413" y="1562100"/>
            <a:ext cx="9905998" cy="3124201"/>
          </a:xfrm>
        </p:spPr>
        <p:txBody>
          <a:bodyPr/>
          <a:lstStyle/>
          <a:p>
            <a:pPr marL="0" indent="0">
              <a:buNone/>
            </a:pPr>
            <a:r>
              <a:rPr lang="en-US" cap="none" dirty="0">
                <a:solidFill>
                  <a:schemeClr val="tx1"/>
                </a:solidFill>
                <a:effectLst/>
                <a:latin typeface="Segoe UI" panose="020B0502040204020203" pitchFamily="34" charset="0"/>
              </a:rPr>
              <a:t>Java Packages &amp; API</a:t>
            </a:r>
          </a:p>
          <a:p>
            <a:pPr marL="0" indent="0">
              <a:buNone/>
            </a:pPr>
            <a:r>
              <a:rPr lang="en-US" cap="none" dirty="0">
                <a:solidFill>
                  <a:schemeClr val="tx1"/>
                </a:solidFill>
                <a:effectLst/>
                <a:latin typeface="Segoe UI" panose="020B0502040204020203" pitchFamily="34" charset="0"/>
              </a:rPr>
              <a:t>A package in Java is used to group related classes. Think of it as a folder in a file directory. We use packages to avoid name conflicts, and to write a better maintainable code. Packages are divided into two categories:</a:t>
            </a:r>
          </a:p>
          <a:p>
            <a:pPr marL="0" indent="0">
              <a:buNone/>
            </a:pPr>
            <a:endParaRPr lang="en-US" cap="none" dirty="0">
              <a:solidFill>
                <a:schemeClr val="tx1"/>
              </a:solidFill>
              <a:effectLst/>
              <a:latin typeface="Segoe UI" panose="020B0502040204020203" pitchFamily="34" charset="0"/>
            </a:endParaRPr>
          </a:p>
          <a:p>
            <a:pPr marL="0" indent="0">
              <a:buNone/>
            </a:pPr>
            <a:r>
              <a:rPr lang="en-US" cap="none" dirty="0">
                <a:solidFill>
                  <a:schemeClr val="tx1"/>
                </a:solidFill>
                <a:effectLst/>
                <a:latin typeface="Segoe UI" panose="020B0502040204020203" pitchFamily="34" charset="0"/>
              </a:rPr>
              <a:t>Built-in Packages (packages from the Java API)</a:t>
            </a:r>
          </a:p>
          <a:p>
            <a:pPr marL="0" indent="0">
              <a:buNone/>
            </a:pPr>
            <a:r>
              <a:rPr lang="en-US" cap="none" dirty="0">
                <a:solidFill>
                  <a:schemeClr val="tx1"/>
                </a:solidFill>
                <a:effectLst/>
                <a:latin typeface="Segoe UI" panose="020B0502040204020203" pitchFamily="34" charset="0"/>
              </a:rPr>
              <a:t>User-defined Packages (create your own packages)</a:t>
            </a:r>
            <a:endParaRPr lang="he-IL" cap="none" dirty="0">
              <a:solidFill>
                <a:schemeClr val="tx1"/>
              </a:solidFill>
            </a:endParaRPr>
          </a:p>
          <a:p>
            <a:endParaRPr lang="en-US" cap="none" dirty="0"/>
          </a:p>
        </p:txBody>
      </p:sp>
      <p:pic>
        <p:nvPicPr>
          <p:cNvPr id="4" name="תמונה 5">
            <a:extLst>
              <a:ext uri="{FF2B5EF4-FFF2-40B4-BE49-F238E27FC236}">
                <a16:creationId xmlns:a16="http://schemas.microsoft.com/office/drawing/2014/main" id="{C8CCFE3E-CCFD-B549-A76D-F64DF2FEDBF9}"/>
              </a:ext>
            </a:extLst>
          </p:cNvPr>
          <p:cNvPicPr>
            <a:picLocks noChangeAspect="1"/>
          </p:cNvPicPr>
          <p:nvPr/>
        </p:nvPicPr>
        <p:blipFill>
          <a:blip r:embed="rId2"/>
          <a:stretch>
            <a:fillRect/>
          </a:stretch>
        </p:blipFill>
        <p:spPr>
          <a:xfrm>
            <a:off x="1226911" y="4462326"/>
            <a:ext cx="6844796" cy="1752599"/>
          </a:xfrm>
          <a:prstGeom prst="rect">
            <a:avLst/>
          </a:prstGeom>
        </p:spPr>
      </p:pic>
    </p:spTree>
    <p:extLst>
      <p:ext uri="{BB962C8B-B14F-4D97-AF65-F5344CB8AC3E}">
        <p14:creationId xmlns:p14="http://schemas.microsoft.com/office/powerpoint/2010/main" val="618526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9713E-26AE-8F44-97F6-35601D0A1E6B}"/>
              </a:ext>
            </a:extLst>
          </p:cNvPr>
          <p:cNvSpPr>
            <a:spLocks noGrp="1"/>
          </p:cNvSpPr>
          <p:nvPr>
            <p:ph type="title"/>
          </p:nvPr>
        </p:nvSpPr>
        <p:spPr>
          <a:xfrm>
            <a:off x="1141413" y="217714"/>
            <a:ext cx="9905998" cy="1905000"/>
          </a:xfrm>
        </p:spPr>
        <p:txBody>
          <a:bodyPr/>
          <a:lstStyle/>
          <a:p>
            <a:pPr algn="ctr"/>
            <a:r>
              <a:rPr lang="en-US" cap="none" dirty="0">
                <a:effectLst/>
                <a:latin typeface="Segoe UI" panose="020B0502040204020203" pitchFamily="34" charset="0"/>
              </a:rPr>
              <a:t>Java Inheritance (Subclass and Superclass)</a:t>
            </a:r>
            <a:endParaRPr lang="en-US" cap="none" dirty="0"/>
          </a:p>
        </p:txBody>
      </p:sp>
      <p:sp>
        <p:nvSpPr>
          <p:cNvPr id="3" name="Content Placeholder 2">
            <a:extLst>
              <a:ext uri="{FF2B5EF4-FFF2-40B4-BE49-F238E27FC236}">
                <a16:creationId xmlns:a16="http://schemas.microsoft.com/office/drawing/2014/main" id="{C71D8FCB-6233-D34B-A782-CD48271B7752}"/>
              </a:ext>
            </a:extLst>
          </p:cNvPr>
          <p:cNvSpPr>
            <a:spLocks noGrp="1"/>
          </p:cNvSpPr>
          <p:nvPr>
            <p:ph idx="1"/>
          </p:nvPr>
        </p:nvSpPr>
        <p:spPr>
          <a:xfrm>
            <a:off x="1141413" y="1170214"/>
            <a:ext cx="9905998" cy="3124201"/>
          </a:xfrm>
        </p:spPr>
        <p:txBody>
          <a:bodyPr/>
          <a:lstStyle/>
          <a:p>
            <a:pPr>
              <a:buFont typeface="Arial" panose="020B0604020202020204" pitchFamily="34" charset="0"/>
              <a:buChar char="•"/>
            </a:pPr>
            <a:r>
              <a:rPr lang="en-US" b="1" cap="none" dirty="0">
                <a:solidFill>
                  <a:schemeClr val="tx1"/>
                </a:solidFill>
                <a:effectLst/>
                <a:latin typeface="Verdana" panose="020B0604030504040204" pitchFamily="34" charset="0"/>
              </a:rPr>
              <a:t>subclass</a:t>
            </a:r>
            <a:r>
              <a:rPr lang="en-US" cap="none" dirty="0">
                <a:solidFill>
                  <a:schemeClr val="tx1"/>
                </a:solidFill>
                <a:effectLst/>
                <a:latin typeface="Verdana" panose="020B0604030504040204" pitchFamily="34" charset="0"/>
              </a:rPr>
              <a:t> (child) - the class that inherits from another class</a:t>
            </a:r>
          </a:p>
          <a:p>
            <a:pPr>
              <a:buFont typeface="Arial" panose="020B0604020202020204" pitchFamily="34" charset="0"/>
              <a:buChar char="•"/>
            </a:pPr>
            <a:r>
              <a:rPr lang="en-US" b="1" cap="none" dirty="0">
                <a:solidFill>
                  <a:schemeClr val="tx1"/>
                </a:solidFill>
                <a:effectLst/>
                <a:latin typeface="Verdana" panose="020B0604030504040204" pitchFamily="34" charset="0"/>
              </a:rPr>
              <a:t>superclass</a:t>
            </a:r>
            <a:r>
              <a:rPr lang="en-US" cap="none" dirty="0">
                <a:solidFill>
                  <a:schemeClr val="tx1"/>
                </a:solidFill>
                <a:effectLst/>
                <a:latin typeface="Verdana" panose="020B0604030504040204" pitchFamily="34" charset="0"/>
              </a:rPr>
              <a:t> (parent) - the class being inherited from</a:t>
            </a:r>
          </a:p>
          <a:p>
            <a:pPr marL="0" indent="0">
              <a:buNone/>
            </a:pPr>
            <a:endParaRPr lang="he-IL" sz="2800" cap="none" dirty="0">
              <a:solidFill>
                <a:schemeClr val="tx1"/>
              </a:solidFill>
            </a:endParaRPr>
          </a:p>
          <a:p>
            <a:endParaRPr lang="en-US" cap="none" dirty="0"/>
          </a:p>
        </p:txBody>
      </p:sp>
      <p:pic>
        <p:nvPicPr>
          <p:cNvPr id="4" name="Picture 2" descr="Object Oriented Programming in C++ - GeeksforGeeks">
            <a:extLst>
              <a:ext uri="{FF2B5EF4-FFF2-40B4-BE49-F238E27FC236}">
                <a16:creationId xmlns:a16="http://schemas.microsoft.com/office/drawing/2014/main" id="{7CFAABCA-6C5C-F949-9D4A-AFC4FEC67E00}"/>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473569" y="3075214"/>
            <a:ext cx="5241685" cy="3610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47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14771-2AE9-FB4E-B32F-72FB8F65C1BB}"/>
              </a:ext>
            </a:extLst>
          </p:cNvPr>
          <p:cNvSpPr>
            <a:spLocks noGrp="1"/>
          </p:cNvSpPr>
          <p:nvPr>
            <p:ph type="title"/>
          </p:nvPr>
        </p:nvSpPr>
        <p:spPr/>
        <p:txBody>
          <a:bodyPr/>
          <a:lstStyle/>
          <a:p>
            <a:pPr algn="r"/>
            <a:r>
              <a:rPr lang="he-IL" dirty="0"/>
              <a:t>נושאים להיום:</a:t>
            </a:r>
            <a:endParaRPr lang="en-US" dirty="0"/>
          </a:p>
        </p:txBody>
      </p:sp>
      <p:sp>
        <p:nvSpPr>
          <p:cNvPr id="3" name="Content Placeholder 2">
            <a:extLst>
              <a:ext uri="{FF2B5EF4-FFF2-40B4-BE49-F238E27FC236}">
                <a16:creationId xmlns:a16="http://schemas.microsoft.com/office/drawing/2014/main" id="{1635461C-155E-6146-BA90-2A3B0A969D55}"/>
              </a:ext>
            </a:extLst>
          </p:cNvPr>
          <p:cNvSpPr>
            <a:spLocks noGrp="1"/>
          </p:cNvSpPr>
          <p:nvPr>
            <p:ph idx="1"/>
          </p:nvPr>
        </p:nvSpPr>
        <p:spPr/>
        <p:txBody>
          <a:bodyPr>
            <a:normAutofit fontScale="92500" lnSpcReduction="10000"/>
          </a:bodyPr>
          <a:lstStyle/>
          <a:p>
            <a:pPr algn="r" rtl="1"/>
            <a:r>
              <a:rPr lang="he-IL" dirty="0"/>
              <a:t>בקצרה על הקורס</a:t>
            </a:r>
          </a:p>
          <a:p>
            <a:pPr algn="r" rtl="1"/>
            <a:r>
              <a:rPr lang="he-IL" dirty="0"/>
              <a:t>יישור קו</a:t>
            </a:r>
          </a:p>
          <a:p>
            <a:pPr algn="r" rtl="1"/>
            <a:r>
              <a:rPr lang="he-IL" dirty="0"/>
              <a:t> מושג אובייקט המחלקה </a:t>
            </a:r>
          </a:p>
          <a:p>
            <a:pPr algn="r" rtl="1"/>
            <a:r>
              <a:rPr lang="he-IL" dirty="0"/>
              <a:t>שיטות והרשאות</a:t>
            </a:r>
          </a:p>
          <a:p>
            <a:pPr algn="r" rtl="1"/>
            <a:r>
              <a:rPr lang="he-IL" dirty="0"/>
              <a:t>יורשה</a:t>
            </a:r>
            <a:endParaRPr lang="ru-RU" dirty="0"/>
          </a:p>
          <a:p>
            <a:pPr algn="r" rtl="1"/>
            <a:r>
              <a:rPr lang="he-IL" dirty="0"/>
              <a:t>ממשקים</a:t>
            </a:r>
          </a:p>
          <a:p>
            <a:pPr algn="r" rtl="1"/>
            <a:r>
              <a:rPr lang="en-US" cap="none" dirty="0"/>
              <a:t>Junit</a:t>
            </a:r>
          </a:p>
          <a:p>
            <a:pPr algn="r" rtl="1"/>
            <a:r>
              <a:rPr lang="en-US" cap="none" dirty="0"/>
              <a:t>UML</a:t>
            </a:r>
            <a:endParaRPr lang="he-IL" cap="none" dirty="0"/>
          </a:p>
        </p:txBody>
      </p:sp>
    </p:spTree>
    <p:extLst>
      <p:ext uri="{BB962C8B-B14F-4D97-AF65-F5344CB8AC3E}">
        <p14:creationId xmlns:p14="http://schemas.microsoft.com/office/powerpoint/2010/main" val="42504535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9713E-26AE-8F44-97F6-35601D0A1E6B}"/>
              </a:ext>
            </a:extLst>
          </p:cNvPr>
          <p:cNvSpPr>
            <a:spLocks noGrp="1"/>
          </p:cNvSpPr>
          <p:nvPr>
            <p:ph type="title"/>
          </p:nvPr>
        </p:nvSpPr>
        <p:spPr>
          <a:xfrm>
            <a:off x="1141413" y="0"/>
            <a:ext cx="9905998" cy="1905000"/>
          </a:xfrm>
        </p:spPr>
        <p:txBody>
          <a:bodyPr/>
          <a:lstStyle/>
          <a:p>
            <a:pPr algn="ctr"/>
            <a:r>
              <a:rPr lang="en-US" cap="none" dirty="0">
                <a:effectLst/>
                <a:latin typeface="Segoe UI" panose="020B0502040204020203" pitchFamily="34" charset="0"/>
              </a:rPr>
              <a:t>Inheritance</a:t>
            </a:r>
            <a:endParaRPr lang="en-US" cap="none" dirty="0"/>
          </a:p>
        </p:txBody>
      </p:sp>
      <p:sp>
        <p:nvSpPr>
          <p:cNvPr id="3" name="Content Placeholder 2">
            <a:extLst>
              <a:ext uri="{FF2B5EF4-FFF2-40B4-BE49-F238E27FC236}">
                <a16:creationId xmlns:a16="http://schemas.microsoft.com/office/drawing/2014/main" id="{C71D8FCB-6233-D34B-A782-CD48271B7752}"/>
              </a:ext>
            </a:extLst>
          </p:cNvPr>
          <p:cNvSpPr>
            <a:spLocks noGrp="1"/>
          </p:cNvSpPr>
          <p:nvPr>
            <p:ph idx="1"/>
          </p:nvPr>
        </p:nvSpPr>
        <p:spPr>
          <a:xfrm>
            <a:off x="1043877" y="1691639"/>
            <a:ext cx="9905998" cy="3124201"/>
          </a:xfrm>
        </p:spPr>
        <p:txBody>
          <a:bodyPr>
            <a:normAutofit/>
          </a:bodyPr>
          <a:lstStyle/>
          <a:p>
            <a:pPr marL="0" indent="0">
              <a:buNone/>
            </a:pPr>
            <a:r>
              <a:rPr lang="en-US" cap="none" dirty="0">
                <a:solidFill>
                  <a:schemeClr val="tx1"/>
                </a:solidFill>
                <a:effectLst/>
                <a:latin typeface="Segoe UI" panose="020B0502040204020203" pitchFamily="34" charset="0"/>
              </a:rPr>
              <a:t>In Java, it is possible to inherit attributes and methods from one class to another. We group the "inheritance concept" into two categories:</a:t>
            </a:r>
          </a:p>
          <a:p>
            <a:pPr marL="0" indent="0">
              <a:buNone/>
            </a:pPr>
            <a:r>
              <a:rPr lang="en-US" cap="none" dirty="0">
                <a:solidFill>
                  <a:schemeClr val="tx1"/>
                </a:solidFill>
                <a:effectLst/>
                <a:latin typeface="Segoe UI" panose="020B0502040204020203" pitchFamily="34" charset="0"/>
              </a:rPr>
              <a:t>subclass (child) - the class that inherits from another class</a:t>
            </a:r>
          </a:p>
          <a:p>
            <a:pPr marL="0" indent="0">
              <a:buNone/>
            </a:pPr>
            <a:r>
              <a:rPr lang="en-US" cap="none" dirty="0">
                <a:solidFill>
                  <a:schemeClr val="tx1"/>
                </a:solidFill>
                <a:effectLst/>
                <a:latin typeface="Segoe UI" panose="020B0502040204020203" pitchFamily="34" charset="0"/>
              </a:rPr>
              <a:t>superclass (parent) - the class being inherited from</a:t>
            </a:r>
          </a:p>
          <a:p>
            <a:pPr marL="0" indent="0">
              <a:buNone/>
            </a:pPr>
            <a:r>
              <a:rPr lang="en-US" cap="none" dirty="0">
                <a:solidFill>
                  <a:schemeClr val="tx1"/>
                </a:solidFill>
                <a:effectLst/>
                <a:latin typeface="Segoe UI" panose="020B0502040204020203" pitchFamily="34" charset="0"/>
              </a:rPr>
              <a:t>To inherit from a class, use the extends keyword.</a:t>
            </a:r>
            <a:endParaRPr lang="he-IL" cap="none" dirty="0">
              <a:solidFill>
                <a:schemeClr val="tx1"/>
              </a:solidFill>
              <a:effectLst/>
              <a:latin typeface="Segoe UI" panose="020B0502040204020203" pitchFamily="34" charset="0"/>
            </a:endParaRPr>
          </a:p>
          <a:p>
            <a:pPr marL="0" indent="0">
              <a:buNone/>
            </a:pPr>
            <a:endParaRPr lang="en-US" cap="none" dirty="0">
              <a:solidFill>
                <a:schemeClr val="tx1"/>
              </a:solidFill>
            </a:endParaRPr>
          </a:p>
          <a:p>
            <a:pPr marL="0" indent="0">
              <a:buNone/>
            </a:pPr>
            <a:endParaRPr lang="he-IL" cap="none" dirty="0">
              <a:solidFill>
                <a:schemeClr val="tx1"/>
              </a:solidFill>
            </a:endParaRPr>
          </a:p>
          <a:p>
            <a:endParaRPr lang="en-US" cap="none" dirty="0"/>
          </a:p>
        </p:txBody>
      </p:sp>
      <p:pic>
        <p:nvPicPr>
          <p:cNvPr id="4" name="תמונה 8">
            <a:extLst>
              <a:ext uri="{FF2B5EF4-FFF2-40B4-BE49-F238E27FC236}">
                <a16:creationId xmlns:a16="http://schemas.microsoft.com/office/drawing/2014/main" id="{92AD8CF7-09C9-7E4E-A3DE-CBBD294E79AF}"/>
              </a:ext>
            </a:extLst>
          </p:cNvPr>
          <p:cNvPicPr>
            <a:picLocks noChangeAspect="1"/>
          </p:cNvPicPr>
          <p:nvPr/>
        </p:nvPicPr>
        <p:blipFill>
          <a:blip r:embed="rId2"/>
          <a:stretch>
            <a:fillRect/>
          </a:stretch>
        </p:blipFill>
        <p:spPr>
          <a:xfrm>
            <a:off x="3611507" y="3688587"/>
            <a:ext cx="4965810" cy="2916428"/>
          </a:xfrm>
          <a:prstGeom prst="rect">
            <a:avLst/>
          </a:prstGeom>
        </p:spPr>
      </p:pic>
    </p:spTree>
    <p:extLst>
      <p:ext uri="{BB962C8B-B14F-4D97-AF65-F5344CB8AC3E}">
        <p14:creationId xmlns:p14="http://schemas.microsoft.com/office/powerpoint/2010/main" val="4035575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9713E-26AE-8F44-97F6-35601D0A1E6B}"/>
              </a:ext>
            </a:extLst>
          </p:cNvPr>
          <p:cNvSpPr>
            <a:spLocks noGrp="1"/>
          </p:cNvSpPr>
          <p:nvPr>
            <p:ph type="title"/>
          </p:nvPr>
        </p:nvSpPr>
        <p:spPr/>
        <p:txBody>
          <a:bodyPr/>
          <a:lstStyle/>
          <a:p>
            <a:pPr algn="ctr"/>
            <a:r>
              <a:rPr lang="en-US" cap="none" dirty="0">
                <a:effectLst/>
                <a:latin typeface="Segoe UI" panose="020B0502040204020203" pitchFamily="34" charset="0"/>
              </a:rPr>
              <a:t>Polymorphism</a:t>
            </a:r>
            <a:endParaRPr lang="en-US" cap="none" dirty="0"/>
          </a:p>
        </p:txBody>
      </p:sp>
      <p:sp>
        <p:nvSpPr>
          <p:cNvPr id="3" name="Content Placeholder 2">
            <a:extLst>
              <a:ext uri="{FF2B5EF4-FFF2-40B4-BE49-F238E27FC236}">
                <a16:creationId xmlns:a16="http://schemas.microsoft.com/office/drawing/2014/main" id="{C71D8FCB-6233-D34B-A782-CD48271B7752}"/>
              </a:ext>
            </a:extLst>
          </p:cNvPr>
          <p:cNvSpPr>
            <a:spLocks noGrp="1"/>
          </p:cNvSpPr>
          <p:nvPr>
            <p:ph idx="1"/>
          </p:nvPr>
        </p:nvSpPr>
        <p:spPr>
          <a:xfrm>
            <a:off x="999173" y="2666999"/>
            <a:ext cx="9905998" cy="3124201"/>
          </a:xfrm>
        </p:spPr>
        <p:txBody>
          <a:bodyPr/>
          <a:lstStyle/>
          <a:p>
            <a:pPr marL="0" indent="0">
              <a:buNone/>
            </a:pPr>
            <a:r>
              <a:rPr lang="en-US" cap="none" dirty="0">
                <a:solidFill>
                  <a:schemeClr val="tx1"/>
                </a:solidFill>
                <a:effectLst/>
                <a:latin typeface="Segoe UI" panose="020B0502040204020203" pitchFamily="34" charset="0"/>
              </a:rPr>
              <a:t>Java Polymorphism</a:t>
            </a:r>
          </a:p>
          <a:p>
            <a:pPr marL="0" indent="0">
              <a:buNone/>
            </a:pPr>
            <a:r>
              <a:rPr lang="en-US" cap="none" dirty="0">
                <a:solidFill>
                  <a:schemeClr val="tx1"/>
                </a:solidFill>
                <a:effectLst/>
                <a:latin typeface="Segoe UI" panose="020B0502040204020203" pitchFamily="34" charset="0"/>
              </a:rPr>
              <a:t>Polymorphism means "many forms", and it occurs when we have many classes that are related to each other by inheritance.</a:t>
            </a:r>
          </a:p>
          <a:p>
            <a:pPr marL="0" indent="0">
              <a:buNone/>
            </a:pPr>
            <a:endParaRPr lang="en-US" cap="none" dirty="0">
              <a:solidFill>
                <a:schemeClr val="tx1"/>
              </a:solidFill>
              <a:effectLst/>
              <a:latin typeface="Segoe UI" panose="020B0502040204020203" pitchFamily="34" charset="0"/>
            </a:endParaRPr>
          </a:p>
          <a:p>
            <a:pPr marL="0" indent="0">
              <a:buNone/>
            </a:pPr>
            <a:r>
              <a:rPr lang="en-US" cap="none" dirty="0">
                <a:solidFill>
                  <a:schemeClr val="tx1"/>
                </a:solidFill>
                <a:effectLst/>
                <a:latin typeface="Segoe UI" panose="020B0502040204020203" pitchFamily="34" charset="0"/>
              </a:rPr>
              <a:t>Like we specified in the previous chapter; Inheritance lets us inherit attributes and methods from another class. Polymorphism uses those methods to perform different tasks. This allows us to perform a single action in different ways.</a:t>
            </a:r>
          </a:p>
          <a:p>
            <a:pPr marL="0" indent="0">
              <a:buNone/>
            </a:pPr>
            <a:endParaRPr lang="en-US" cap="none" dirty="0">
              <a:solidFill>
                <a:schemeClr val="tx1"/>
              </a:solidFill>
              <a:effectLst/>
              <a:latin typeface="Segoe UI" panose="020B0502040204020203" pitchFamily="34" charset="0"/>
            </a:endParaRPr>
          </a:p>
          <a:p>
            <a:endParaRPr lang="en-US" cap="none" dirty="0"/>
          </a:p>
        </p:txBody>
      </p:sp>
    </p:spTree>
    <p:extLst>
      <p:ext uri="{BB962C8B-B14F-4D97-AF65-F5344CB8AC3E}">
        <p14:creationId xmlns:p14="http://schemas.microsoft.com/office/powerpoint/2010/main" val="1648856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1A73B6-AF03-2D4D-A8EF-E8BCCC72E32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16193" y="304800"/>
            <a:ext cx="6371647" cy="6055324"/>
          </a:xfrm>
          <a:prstGeom prst="rect">
            <a:avLst/>
          </a:prstGeom>
        </p:spPr>
      </p:pic>
    </p:spTree>
    <p:extLst>
      <p:ext uri="{BB962C8B-B14F-4D97-AF65-F5344CB8AC3E}">
        <p14:creationId xmlns:p14="http://schemas.microsoft.com/office/powerpoint/2010/main" val="3860984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E9CDA-89EA-4D4D-877F-18E515687B37}"/>
              </a:ext>
            </a:extLst>
          </p:cNvPr>
          <p:cNvSpPr>
            <a:spLocks noGrp="1"/>
          </p:cNvSpPr>
          <p:nvPr>
            <p:ph type="title"/>
          </p:nvPr>
        </p:nvSpPr>
        <p:spPr>
          <a:xfrm>
            <a:off x="1141413" y="145626"/>
            <a:ext cx="9905998" cy="1905000"/>
          </a:xfrm>
        </p:spPr>
        <p:txBody>
          <a:bodyPr/>
          <a:lstStyle/>
          <a:p>
            <a:pPr algn="ctr"/>
            <a:r>
              <a:rPr lang="en-US" cap="none" dirty="0">
                <a:effectLst/>
                <a:latin typeface="Segoe UI" panose="020B0502040204020203" pitchFamily="34" charset="0"/>
              </a:rPr>
              <a:t>Abstraction</a:t>
            </a:r>
            <a:br>
              <a:rPr lang="en-US" cap="none" dirty="0">
                <a:effectLst/>
                <a:latin typeface="Segoe UI" panose="020B0502040204020203" pitchFamily="34" charset="0"/>
              </a:rPr>
            </a:br>
            <a:endParaRPr lang="en-US" cap="none" dirty="0"/>
          </a:p>
        </p:txBody>
      </p:sp>
      <p:sp>
        <p:nvSpPr>
          <p:cNvPr id="3" name="Content Placeholder 2">
            <a:extLst>
              <a:ext uri="{FF2B5EF4-FFF2-40B4-BE49-F238E27FC236}">
                <a16:creationId xmlns:a16="http://schemas.microsoft.com/office/drawing/2014/main" id="{12B2F70E-E7AA-B243-A334-1B9E47057615}"/>
              </a:ext>
            </a:extLst>
          </p:cNvPr>
          <p:cNvSpPr>
            <a:spLocks noGrp="1"/>
          </p:cNvSpPr>
          <p:nvPr>
            <p:ph idx="1"/>
          </p:nvPr>
        </p:nvSpPr>
        <p:spPr>
          <a:xfrm>
            <a:off x="958533" y="1359746"/>
            <a:ext cx="9905998" cy="3124201"/>
          </a:xfrm>
        </p:spPr>
        <p:txBody>
          <a:bodyPr>
            <a:normAutofit fontScale="70000" lnSpcReduction="20000"/>
          </a:bodyPr>
          <a:lstStyle/>
          <a:p>
            <a:pPr marL="0" indent="0">
              <a:buNone/>
            </a:pPr>
            <a:r>
              <a:rPr lang="en-US" cap="none" dirty="0">
                <a:solidFill>
                  <a:schemeClr val="tx1"/>
                </a:solidFill>
                <a:effectLst/>
                <a:latin typeface="Segoe UI" panose="020B0502040204020203" pitchFamily="34" charset="0"/>
              </a:rPr>
              <a:t>Abstract Classes and Methods</a:t>
            </a:r>
          </a:p>
          <a:p>
            <a:pPr marL="0" indent="0">
              <a:buNone/>
            </a:pPr>
            <a:r>
              <a:rPr lang="en-US" cap="none" dirty="0">
                <a:solidFill>
                  <a:schemeClr val="tx1"/>
                </a:solidFill>
                <a:effectLst/>
                <a:latin typeface="Segoe UI" panose="020B0502040204020203" pitchFamily="34" charset="0"/>
              </a:rPr>
              <a:t>Data abstraction is the process of hiding certain details and showing only essential information to the user.</a:t>
            </a:r>
          </a:p>
          <a:p>
            <a:pPr marL="0" indent="0">
              <a:buNone/>
            </a:pPr>
            <a:r>
              <a:rPr lang="en-US" cap="none" dirty="0">
                <a:solidFill>
                  <a:schemeClr val="tx1"/>
                </a:solidFill>
                <a:effectLst/>
                <a:latin typeface="Segoe UI" panose="020B0502040204020203" pitchFamily="34" charset="0"/>
              </a:rPr>
              <a:t>Abstraction can be achieved with either abstract classes or interfaces (which you will learn more about in the next chapter).</a:t>
            </a:r>
          </a:p>
          <a:p>
            <a:pPr marL="0" indent="0">
              <a:buNone/>
            </a:pPr>
            <a:endParaRPr lang="en-US" cap="none" dirty="0">
              <a:solidFill>
                <a:schemeClr val="tx1"/>
              </a:solidFill>
              <a:effectLst/>
              <a:latin typeface="Segoe UI" panose="020B0502040204020203" pitchFamily="34" charset="0"/>
            </a:endParaRPr>
          </a:p>
          <a:p>
            <a:pPr marL="0" indent="0">
              <a:buNone/>
            </a:pPr>
            <a:r>
              <a:rPr lang="en-US" cap="none" dirty="0">
                <a:solidFill>
                  <a:schemeClr val="tx1"/>
                </a:solidFill>
                <a:effectLst/>
                <a:latin typeface="Segoe UI" panose="020B0502040204020203" pitchFamily="34" charset="0"/>
              </a:rPr>
              <a:t>The abstract :</a:t>
            </a:r>
          </a:p>
          <a:p>
            <a:pPr marL="0" indent="0">
              <a:buNone/>
            </a:pPr>
            <a:r>
              <a:rPr lang="en-US" cap="none" dirty="0">
                <a:solidFill>
                  <a:schemeClr val="tx1"/>
                </a:solidFill>
                <a:latin typeface="Segoe UI" panose="020B0502040204020203" pitchFamily="34" charset="0"/>
              </a:rPr>
              <a:t>keyword is a non-access modifier, used for classes and methods</a:t>
            </a:r>
            <a:endParaRPr lang="en-US" cap="none" dirty="0">
              <a:solidFill>
                <a:schemeClr val="tx1"/>
              </a:solidFill>
              <a:effectLst/>
              <a:latin typeface="Segoe UI" panose="020B0502040204020203" pitchFamily="34" charset="0"/>
            </a:endParaRPr>
          </a:p>
          <a:p>
            <a:pPr marL="0" indent="0">
              <a:buNone/>
            </a:pPr>
            <a:r>
              <a:rPr lang="en-US" cap="none" dirty="0">
                <a:solidFill>
                  <a:schemeClr val="tx1"/>
                </a:solidFill>
                <a:effectLst/>
                <a:latin typeface="Segoe UI" panose="020B0502040204020203" pitchFamily="34" charset="0"/>
              </a:rPr>
              <a:t>Abstract class: is a restricted class that cannot be used to create objects (to access it, it must be inherited from another class).</a:t>
            </a:r>
          </a:p>
          <a:p>
            <a:pPr marL="0" indent="0">
              <a:buNone/>
            </a:pPr>
            <a:endParaRPr lang="en-US" cap="none" dirty="0">
              <a:solidFill>
                <a:schemeClr val="tx1"/>
              </a:solidFill>
              <a:effectLst/>
              <a:latin typeface="Segoe UI" panose="020B0502040204020203" pitchFamily="34" charset="0"/>
            </a:endParaRPr>
          </a:p>
          <a:p>
            <a:pPr marL="0" indent="0">
              <a:buNone/>
            </a:pPr>
            <a:r>
              <a:rPr lang="en-US" cap="none" dirty="0">
                <a:solidFill>
                  <a:schemeClr val="tx1"/>
                </a:solidFill>
                <a:effectLst/>
                <a:latin typeface="Segoe UI" panose="020B0502040204020203" pitchFamily="34" charset="0"/>
              </a:rPr>
              <a:t>Abstract method: can only be used in an abstract class, and it does not have a body. The body is provided by the subclass (inherited from).</a:t>
            </a:r>
          </a:p>
          <a:p>
            <a:pPr marL="0" indent="0">
              <a:buNone/>
            </a:pPr>
            <a:r>
              <a:rPr lang="en-US" cap="none" dirty="0">
                <a:solidFill>
                  <a:schemeClr val="tx1"/>
                </a:solidFill>
                <a:effectLst/>
                <a:latin typeface="Segoe UI" panose="020B0502040204020203" pitchFamily="34" charset="0"/>
              </a:rPr>
              <a:t>An abstract class can have both abstract and regular methods:</a:t>
            </a:r>
            <a:endParaRPr lang="he-IL" cap="none" dirty="0">
              <a:solidFill>
                <a:schemeClr val="tx1"/>
              </a:solidFill>
            </a:endParaRPr>
          </a:p>
          <a:p>
            <a:endParaRPr lang="en-US" cap="none" dirty="0"/>
          </a:p>
        </p:txBody>
      </p:sp>
      <p:pic>
        <p:nvPicPr>
          <p:cNvPr id="4" name="תמונה 10">
            <a:extLst>
              <a:ext uri="{FF2B5EF4-FFF2-40B4-BE49-F238E27FC236}">
                <a16:creationId xmlns:a16="http://schemas.microsoft.com/office/drawing/2014/main" id="{578520B3-15DB-CB4D-94D7-F4CB904725BB}"/>
              </a:ext>
            </a:extLst>
          </p:cNvPr>
          <p:cNvPicPr>
            <a:picLocks noChangeAspect="1"/>
          </p:cNvPicPr>
          <p:nvPr/>
        </p:nvPicPr>
        <p:blipFill>
          <a:blip r:embed="rId2"/>
          <a:stretch>
            <a:fillRect/>
          </a:stretch>
        </p:blipFill>
        <p:spPr>
          <a:xfrm>
            <a:off x="958533" y="4497494"/>
            <a:ext cx="4487227" cy="1782925"/>
          </a:xfrm>
          <a:prstGeom prst="rect">
            <a:avLst/>
          </a:prstGeom>
        </p:spPr>
      </p:pic>
      <p:pic>
        <p:nvPicPr>
          <p:cNvPr id="5" name="תמונה 12">
            <a:extLst>
              <a:ext uri="{FF2B5EF4-FFF2-40B4-BE49-F238E27FC236}">
                <a16:creationId xmlns:a16="http://schemas.microsoft.com/office/drawing/2014/main" id="{AA5F4088-46A0-E84C-B9EF-AC7C3ED03F8A}"/>
              </a:ext>
            </a:extLst>
          </p:cNvPr>
          <p:cNvPicPr>
            <a:picLocks noChangeAspect="1"/>
          </p:cNvPicPr>
          <p:nvPr/>
        </p:nvPicPr>
        <p:blipFill>
          <a:blip r:embed="rId3"/>
          <a:stretch>
            <a:fillRect/>
          </a:stretch>
        </p:blipFill>
        <p:spPr>
          <a:xfrm>
            <a:off x="6094412" y="4931756"/>
            <a:ext cx="5191125" cy="914400"/>
          </a:xfrm>
          <a:prstGeom prst="rect">
            <a:avLst/>
          </a:prstGeom>
        </p:spPr>
      </p:pic>
    </p:spTree>
    <p:extLst>
      <p:ext uri="{BB962C8B-B14F-4D97-AF65-F5344CB8AC3E}">
        <p14:creationId xmlns:p14="http://schemas.microsoft.com/office/powerpoint/2010/main" val="91733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E9CDA-89EA-4D4D-877F-18E515687B37}"/>
              </a:ext>
            </a:extLst>
          </p:cNvPr>
          <p:cNvSpPr>
            <a:spLocks noGrp="1"/>
          </p:cNvSpPr>
          <p:nvPr>
            <p:ph type="title"/>
          </p:nvPr>
        </p:nvSpPr>
        <p:spPr>
          <a:xfrm>
            <a:off x="1141413" y="376842"/>
            <a:ext cx="9905998" cy="1905000"/>
          </a:xfrm>
        </p:spPr>
        <p:txBody>
          <a:bodyPr/>
          <a:lstStyle/>
          <a:p>
            <a:pPr algn="ctr"/>
            <a:r>
              <a:rPr lang="en-US" cap="none" dirty="0">
                <a:effectLst/>
                <a:latin typeface="Segoe UI" panose="020B0502040204020203" pitchFamily="34" charset="0"/>
              </a:rPr>
              <a:t>Interfaces</a:t>
            </a:r>
            <a:endParaRPr lang="en-US" cap="none" dirty="0"/>
          </a:p>
        </p:txBody>
      </p:sp>
      <p:sp>
        <p:nvSpPr>
          <p:cNvPr id="3" name="Content Placeholder 2">
            <a:extLst>
              <a:ext uri="{FF2B5EF4-FFF2-40B4-BE49-F238E27FC236}">
                <a16:creationId xmlns:a16="http://schemas.microsoft.com/office/drawing/2014/main" id="{12B2F70E-E7AA-B243-A334-1B9E47057615}"/>
              </a:ext>
            </a:extLst>
          </p:cNvPr>
          <p:cNvSpPr>
            <a:spLocks noGrp="1"/>
          </p:cNvSpPr>
          <p:nvPr>
            <p:ph idx="1"/>
          </p:nvPr>
        </p:nvSpPr>
        <p:spPr>
          <a:xfrm>
            <a:off x="1141413" y="1854199"/>
            <a:ext cx="9905998" cy="3124201"/>
          </a:xfrm>
        </p:spPr>
        <p:txBody>
          <a:bodyPr/>
          <a:lstStyle/>
          <a:p>
            <a:pPr marL="0" indent="0">
              <a:buNone/>
            </a:pPr>
            <a:r>
              <a:rPr lang="en-US" cap="none" dirty="0">
                <a:solidFill>
                  <a:schemeClr val="tx1"/>
                </a:solidFill>
                <a:effectLst/>
                <a:latin typeface="Segoe UI" panose="020B0502040204020203" pitchFamily="34" charset="0"/>
              </a:rPr>
              <a:t>Another way to achieve abstraction in Java, is with interfaces.</a:t>
            </a:r>
          </a:p>
          <a:p>
            <a:pPr marL="0" indent="0">
              <a:buNone/>
            </a:pPr>
            <a:endParaRPr lang="en-US" cap="none" dirty="0">
              <a:solidFill>
                <a:schemeClr val="tx1"/>
              </a:solidFill>
              <a:effectLst/>
              <a:latin typeface="Segoe UI" panose="020B0502040204020203" pitchFamily="34" charset="0"/>
            </a:endParaRPr>
          </a:p>
          <a:p>
            <a:pPr marL="0" indent="0">
              <a:buNone/>
            </a:pPr>
            <a:r>
              <a:rPr lang="en-US" cap="none" dirty="0">
                <a:solidFill>
                  <a:schemeClr val="tx1"/>
                </a:solidFill>
                <a:effectLst/>
                <a:latin typeface="Segoe UI" panose="020B0502040204020203" pitchFamily="34" charset="0"/>
              </a:rPr>
              <a:t>An interface is a completely "abstract class" that is used to group related methods with empty bodies:</a:t>
            </a:r>
            <a:endParaRPr lang="he-IL" cap="none" dirty="0">
              <a:solidFill>
                <a:schemeClr val="tx1"/>
              </a:solidFill>
            </a:endParaRPr>
          </a:p>
          <a:p>
            <a:endParaRPr lang="en-US" cap="none" dirty="0"/>
          </a:p>
        </p:txBody>
      </p:sp>
      <p:pic>
        <p:nvPicPr>
          <p:cNvPr id="4" name="תמונה 5">
            <a:extLst>
              <a:ext uri="{FF2B5EF4-FFF2-40B4-BE49-F238E27FC236}">
                <a16:creationId xmlns:a16="http://schemas.microsoft.com/office/drawing/2014/main" id="{B890A666-CADA-4A41-9A89-C5A80B00F6AA}"/>
              </a:ext>
            </a:extLst>
          </p:cNvPr>
          <p:cNvPicPr>
            <a:picLocks noChangeAspect="1"/>
          </p:cNvPicPr>
          <p:nvPr/>
        </p:nvPicPr>
        <p:blipFill>
          <a:blip r:embed="rId2"/>
          <a:stretch>
            <a:fillRect/>
          </a:stretch>
        </p:blipFill>
        <p:spPr>
          <a:xfrm>
            <a:off x="2754650" y="4614485"/>
            <a:ext cx="6679523" cy="1256149"/>
          </a:xfrm>
          <a:prstGeom prst="rect">
            <a:avLst/>
          </a:prstGeom>
        </p:spPr>
      </p:pic>
    </p:spTree>
    <p:extLst>
      <p:ext uri="{BB962C8B-B14F-4D97-AF65-F5344CB8AC3E}">
        <p14:creationId xmlns:p14="http://schemas.microsoft.com/office/powerpoint/2010/main" val="2507527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E9CDA-89EA-4D4D-877F-18E515687B37}"/>
              </a:ext>
            </a:extLst>
          </p:cNvPr>
          <p:cNvSpPr>
            <a:spLocks noGrp="1"/>
          </p:cNvSpPr>
          <p:nvPr>
            <p:ph type="title"/>
          </p:nvPr>
        </p:nvSpPr>
        <p:spPr>
          <a:xfrm>
            <a:off x="1141413" y="264160"/>
            <a:ext cx="9905998" cy="1905000"/>
          </a:xfrm>
        </p:spPr>
        <p:txBody>
          <a:bodyPr/>
          <a:lstStyle/>
          <a:p>
            <a:pPr algn="ctr" rtl="1"/>
            <a:r>
              <a:rPr lang="en-US" dirty="0"/>
              <a:t>Juint</a:t>
            </a:r>
          </a:p>
        </p:txBody>
      </p:sp>
      <p:sp>
        <p:nvSpPr>
          <p:cNvPr id="3" name="Content Placeholder 2">
            <a:extLst>
              <a:ext uri="{FF2B5EF4-FFF2-40B4-BE49-F238E27FC236}">
                <a16:creationId xmlns:a16="http://schemas.microsoft.com/office/drawing/2014/main" id="{12B2F70E-E7AA-B243-A334-1B9E47057615}"/>
              </a:ext>
            </a:extLst>
          </p:cNvPr>
          <p:cNvSpPr>
            <a:spLocks noGrp="1"/>
          </p:cNvSpPr>
          <p:nvPr>
            <p:ph idx="1"/>
          </p:nvPr>
        </p:nvSpPr>
        <p:spPr>
          <a:xfrm>
            <a:off x="1141413" y="1579880"/>
            <a:ext cx="9905998" cy="3124201"/>
          </a:xfrm>
        </p:spPr>
        <p:txBody>
          <a:bodyPr/>
          <a:lstStyle/>
          <a:p>
            <a:pPr algn="r" rtl="1"/>
            <a:r>
              <a:rPr lang="en-US" cap="none" dirty="0">
                <a:solidFill>
                  <a:schemeClr val="tx1"/>
                </a:solidFill>
              </a:rPr>
              <a:t>JUNIT 5</a:t>
            </a:r>
            <a:r>
              <a:rPr lang="he-IL" cap="none" dirty="0">
                <a:solidFill>
                  <a:schemeClr val="tx1"/>
                </a:solidFill>
              </a:rPr>
              <a:t>  זו היא ספרייה שבעזרתה מכינים טסטים שיבדקו את קטעי הקוד שכתבנו. </a:t>
            </a:r>
          </a:p>
          <a:p>
            <a:pPr algn="r" rtl="1"/>
            <a:r>
              <a:rPr lang="he-IL" cap="none" dirty="0">
                <a:solidFill>
                  <a:schemeClr val="tx1"/>
                </a:solidFill>
              </a:rPr>
              <a:t>האידיאל הוא שנכתוב את הטסטים לפני שבכלל נתחיל לכתוב את הקוד עצמו.</a:t>
            </a:r>
            <a:r>
              <a:rPr lang="en-US" cap="none" dirty="0">
                <a:solidFill>
                  <a:schemeClr val="tx1"/>
                </a:solidFill>
              </a:rPr>
              <a:t> </a:t>
            </a:r>
          </a:p>
          <a:p>
            <a:pPr algn="r" rtl="1"/>
            <a:r>
              <a:rPr lang="he-IL" cap="none" dirty="0">
                <a:solidFill>
                  <a:schemeClr val="tx1"/>
                </a:solidFill>
              </a:rPr>
              <a:t>את הקבצים של הטסטים נרצה למקם בתקיה נפרדת ששמה יהיה </a:t>
            </a:r>
            <a:r>
              <a:rPr lang="en-US" cap="none" dirty="0">
                <a:solidFill>
                  <a:schemeClr val="tx1"/>
                </a:solidFill>
              </a:rPr>
              <a:t>tests</a:t>
            </a:r>
            <a:r>
              <a:rPr lang="he-IL" cap="none" dirty="0">
                <a:solidFill>
                  <a:schemeClr val="tx1"/>
                </a:solidFill>
              </a:rPr>
              <a:t> (השם לא קריטי) .</a:t>
            </a:r>
          </a:p>
          <a:p>
            <a:pPr marL="0" indent="0" algn="r" defTabSz="457200" rtl="1" eaLnBrk="1" latinLnBrk="0" hangingPunct="1">
              <a:spcBef>
                <a:spcPct val="20000"/>
              </a:spcBef>
              <a:spcAft>
                <a:spcPts val="600"/>
              </a:spcAft>
              <a:buClr>
                <a:schemeClr val="tx1"/>
              </a:buClr>
              <a:buSzPct val="100000"/>
              <a:buNone/>
            </a:pPr>
            <a:endParaRPr lang="en-US" cap="none" dirty="0">
              <a:solidFill>
                <a:schemeClr val="tx1"/>
              </a:solidFill>
            </a:endParaRPr>
          </a:p>
        </p:txBody>
      </p:sp>
      <p:pic>
        <p:nvPicPr>
          <p:cNvPr id="4" name="Picture 3">
            <a:extLst>
              <a:ext uri="{FF2B5EF4-FFF2-40B4-BE49-F238E27FC236}">
                <a16:creationId xmlns:a16="http://schemas.microsoft.com/office/drawing/2014/main" id="{F6BDC567-4580-DD4E-B5F0-42C184554A65}"/>
              </a:ext>
            </a:extLst>
          </p:cNvPr>
          <p:cNvPicPr>
            <a:picLocks noChangeAspect="1"/>
          </p:cNvPicPr>
          <p:nvPr/>
        </p:nvPicPr>
        <p:blipFill>
          <a:blip r:embed="rId2"/>
          <a:stretch>
            <a:fillRect/>
          </a:stretch>
        </p:blipFill>
        <p:spPr>
          <a:xfrm>
            <a:off x="1470994" y="4566097"/>
            <a:ext cx="1257300" cy="771525"/>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F8B3D8CA-DBE1-654B-9B22-F91ADFFE7FC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19283" y="3920662"/>
            <a:ext cx="3313935" cy="2062396"/>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2B97EA51-3A84-B44C-9635-E9BB89350A1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57897" y="4053152"/>
            <a:ext cx="3805892" cy="1797416"/>
          </a:xfrm>
          <a:prstGeom prst="rect">
            <a:avLst/>
          </a:prstGeom>
        </p:spPr>
      </p:pic>
    </p:spTree>
    <p:extLst>
      <p:ext uri="{BB962C8B-B14F-4D97-AF65-F5344CB8AC3E}">
        <p14:creationId xmlns:p14="http://schemas.microsoft.com/office/powerpoint/2010/main" val="986653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E9CDA-89EA-4D4D-877F-18E515687B37}"/>
              </a:ext>
            </a:extLst>
          </p:cNvPr>
          <p:cNvSpPr>
            <a:spLocks noGrp="1"/>
          </p:cNvSpPr>
          <p:nvPr>
            <p:ph type="title"/>
          </p:nvPr>
        </p:nvSpPr>
        <p:spPr/>
        <p:txBody>
          <a:bodyPr/>
          <a:lstStyle/>
          <a:p>
            <a:pPr algn="ctr" defTabSz="457200" rtl="1" eaLnBrk="1" latinLnBrk="0" hangingPunct="1">
              <a:spcBef>
                <a:spcPct val="0"/>
              </a:spcBef>
              <a:buNone/>
            </a:pPr>
            <a:r>
              <a:rPr lang="en-US" cap="none" dirty="0"/>
              <a:t>JUNIT syntax</a:t>
            </a:r>
          </a:p>
        </p:txBody>
      </p:sp>
      <p:sp>
        <p:nvSpPr>
          <p:cNvPr id="3" name="Content Placeholder 2">
            <a:extLst>
              <a:ext uri="{FF2B5EF4-FFF2-40B4-BE49-F238E27FC236}">
                <a16:creationId xmlns:a16="http://schemas.microsoft.com/office/drawing/2014/main" id="{12B2F70E-E7AA-B243-A334-1B9E47057615}"/>
              </a:ext>
            </a:extLst>
          </p:cNvPr>
          <p:cNvSpPr>
            <a:spLocks noGrp="1"/>
          </p:cNvSpPr>
          <p:nvPr>
            <p:ph idx="1"/>
          </p:nvPr>
        </p:nvSpPr>
        <p:spPr>
          <a:xfrm>
            <a:off x="1141413" y="2514600"/>
            <a:ext cx="9905998" cy="3124201"/>
          </a:xfrm>
        </p:spPr>
        <p:txBody>
          <a:bodyPr/>
          <a:lstStyle/>
          <a:p>
            <a:pPr algn="r" rtl="1"/>
            <a:r>
              <a:rPr lang="he-IL" cap="none" dirty="0">
                <a:solidFill>
                  <a:schemeClr val="tx1"/>
                </a:solidFill>
              </a:rPr>
              <a:t>המתודות שנכתוב במחלקת טסט יהיו בעצם טסטים. כל מתודה שמסומנת מעליה </a:t>
            </a:r>
            <a:r>
              <a:rPr lang="he-IL" cap="none" dirty="0" err="1">
                <a:solidFill>
                  <a:schemeClr val="tx1"/>
                </a:solidFill>
              </a:rPr>
              <a:t>האנוטציה</a:t>
            </a:r>
            <a:r>
              <a:rPr lang="he-IL" cap="none" dirty="0">
                <a:solidFill>
                  <a:schemeClr val="tx1"/>
                </a:solidFill>
              </a:rPr>
              <a:t> </a:t>
            </a:r>
            <a:r>
              <a:rPr lang="en-US" cap="none" dirty="0">
                <a:solidFill>
                  <a:schemeClr val="tx1"/>
                </a:solidFill>
              </a:rPr>
              <a:t>@Test</a:t>
            </a:r>
            <a:r>
              <a:rPr lang="he-IL" cap="none" dirty="0">
                <a:solidFill>
                  <a:schemeClr val="tx1"/>
                </a:solidFill>
              </a:rPr>
              <a:t> היא מתודה של טסט. </a:t>
            </a:r>
          </a:p>
          <a:p>
            <a:pPr algn="r" rtl="1"/>
            <a:r>
              <a:rPr lang="he-IL" cap="none" dirty="0">
                <a:solidFill>
                  <a:schemeClr val="tx1"/>
                </a:solidFill>
              </a:rPr>
              <a:t>ישנם מלא </a:t>
            </a:r>
            <a:r>
              <a:rPr lang="he-IL" cap="none" dirty="0" err="1">
                <a:solidFill>
                  <a:schemeClr val="tx1"/>
                </a:solidFill>
              </a:rPr>
              <a:t>אנוטציות</a:t>
            </a:r>
            <a:r>
              <a:rPr lang="he-IL" cap="none" dirty="0">
                <a:solidFill>
                  <a:schemeClr val="tx1"/>
                </a:solidFill>
              </a:rPr>
              <a:t> שאפשר להוסיף למתודות במחלקה, ויש לזכור שהמחלקה הזאת היא מחלקה רגילה לכל דבר, גם לה אפשר ליצור תכונות ואפילו לאתחל ולעדכן אותן בין טסט לטסט.</a:t>
            </a:r>
          </a:p>
          <a:p>
            <a:pPr algn="r" rtl="1"/>
            <a:r>
              <a:rPr lang="he-IL" cap="none" dirty="0" err="1">
                <a:solidFill>
                  <a:schemeClr val="tx1"/>
                </a:solidFill>
              </a:rPr>
              <a:t>אנוטציות</a:t>
            </a:r>
            <a:r>
              <a:rPr lang="he-IL" cap="none" dirty="0">
                <a:solidFill>
                  <a:schemeClr val="tx1"/>
                </a:solidFill>
              </a:rPr>
              <a:t> נוספות שאפשר להוסיף הן </a:t>
            </a:r>
            <a:r>
              <a:rPr lang="en-US" cap="none" dirty="0">
                <a:solidFill>
                  <a:schemeClr val="tx1"/>
                </a:solidFill>
                <a:effectLst/>
                <a:latin typeface="Droid Sans Mono"/>
              </a:rPr>
              <a:t>@</a:t>
            </a:r>
            <a:r>
              <a:rPr lang="en-US" cap="none" dirty="0" err="1">
                <a:solidFill>
                  <a:schemeClr val="tx1"/>
                </a:solidFill>
                <a:effectLst/>
                <a:latin typeface="Droid Sans Mono"/>
              </a:rPr>
              <a:t>BeforeEach</a:t>
            </a:r>
            <a:r>
              <a:rPr lang="he-IL" cap="none" dirty="0">
                <a:solidFill>
                  <a:schemeClr val="tx1"/>
                </a:solidFill>
                <a:effectLst/>
                <a:latin typeface="Droid Sans Mono"/>
              </a:rPr>
              <a:t> </a:t>
            </a:r>
            <a:r>
              <a:rPr lang="en-US" cap="none" dirty="0">
                <a:solidFill>
                  <a:schemeClr val="tx1"/>
                </a:solidFill>
                <a:effectLst/>
                <a:latin typeface="Droid Sans Mono"/>
              </a:rPr>
              <a:t>@</a:t>
            </a:r>
            <a:r>
              <a:rPr lang="en-US" cap="none" dirty="0" err="1">
                <a:solidFill>
                  <a:schemeClr val="tx1"/>
                </a:solidFill>
                <a:effectLst/>
                <a:latin typeface="Droid Sans Mono"/>
              </a:rPr>
              <a:t>AfterEach</a:t>
            </a:r>
            <a:r>
              <a:rPr lang="he-IL" cap="none" dirty="0">
                <a:solidFill>
                  <a:schemeClr val="tx1"/>
                </a:solidFill>
                <a:effectLst/>
                <a:latin typeface="Droid Sans Mono"/>
              </a:rPr>
              <a:t> </a:t>
            </a:r>
            <a:r>
              <a:rPr lang="en-US" cap="none" dirty="0">
                <a:solidFill>
                  <a:schemeClr val="tx1"/>
                </a:solidFill>
                <a:effectLst/>
                <a:latin typeface="Droid Sans Mono"/>
              </a:rPr>
              <a:t>@</a:t>
            </a:r>
            <a:r>
              <a:rPr lang="en-US" cap="none" dirty="0" err="1">
                <a:solidFill>
                  <a:schemeClr val="tx1"/>
                </a:solidFill>
                <a:effectLst/>
                <a:latin typeface="Droid Sans Mono"/>
              </a:rPr>
              <a:t>BeforeAll</a:t>
            </a:r>
            <a:r>
              <a:rPr lang="he-IL" cap="none" dirty="0">
                <a:solidFill>
                  <a:schemeClr val="tx1"/>
                </a:solidFill>
                <a:effectLst/>
                <a:latin typeface="Droid Sans Mono"/>
              </a:rPr>
              <a:t> </a:t>
            </a:r>
            <a:r>
              <a:rPr lang="en-US" cap="none" dirty="0">
                <a:solidFill>
                  <a:schemeClr val="tx1"/>
                </a:solidFill>
                <a:effectLst/>
                <a:latin typeface="Droid Sans Mono"/>
              </a:rPr>
              <a:t>@</a:t>
            </a:r>
            <a:r>
              <a:rPr lang="en-US" cap="none" dirty="0" err="1">
                <a:solidFill>
                  <a:schemeClr val="tx1"/>
                </a:solidFill>
                <a:effectLst/>
                <a:latin typeface="Droid Sans Mono"/>
              </a:rPr>
              <a:t>AfterAll</a:t>
            </a:r>
            <a:r>
              <a:rPr lang="he-IL" cap="none" dirty="0">
                <a:solidFill>
                  <a:schemeClr val="tx1"/>
                </a:solidFill>
                <a:effectLst/>
                <a:latin typeface="Droid Sans Mono"/>
              </a:rPr>
              <a:t> </a:t>
            </a:r>
            <a:r>
              <a:rPr lang="en-US" cap="none" dirty="0">
                <a:solidFill>
                  <a:schemeClr val="tx1"/>
                </a:solidFill>
                <a:effectLst/>
                <a:latin typeface="Droid Sans Mono"/>
              </a:rPr>
              <a:t>@Disabled</a:t>
            </a:r>
            <a:r>
              <a:rPr lang="he-IL" cap="none" dirty="0">
                <a:solidFill>
                  <a:schemeClr val="tx1"/>
                </a:solidFill>
                <a:effectLst/>
                <a:latin typeface="Droid Sans Mono"/>
              </a:rPr>
              <a:t> </a:t>
            </a:r>
            <a:r>
              <a:rPr lang="en-US" cap="none" dirty="0">
                <a:solidFill>
                  <a:schemeClr val="tx1"/>
                </a:solidFill>
                <a:effectLst/>
                <a:latin typeface="Droid Sans Mono"/>
              </a:rPr>
              <a:t>@Timeout</a:t>
            </a:r>
            <a:r>
              <a:rPr lang="he-IL" cap="none" dirty="0">
                <a:solidFill>
                  <a:schemeClr val="tx1"/>
                </a:solidFill>
                <a:effectLst/>
                <a:latin typeface="Droid Sans Mono"/>
              </a:rPr>
              <a:t> </a:t>
            </a:r>
            <a:endParaRPr lang="he-IL" cap="none" dirty="0">
              <a:solidFill>
                <a:schemeClr val="tx1"/>
              </a:solidFill>
              <a:latin typeface="Droid Sans Mono"/>
            </a:endParaRPr>
          </a:p>
          <a:p>
            <a:pPr algn="r" rtl="1"/>
            <a:r>
              <a:rPr lang="en-US" cap="none" dirty="0">
                <a:solidFill>
                  <a:srgbClr val="FFC000"/>
                </a:solidFill>
                <a:latin typeface="Droid Sans Mono"/>
                <a:hlinkClick r:id="rId2">
                  <a:extLst>
                    <a:ext uri="{A12FA001-AC4F-418D-AE19-62706E023703}">
                      <ahyp:hlinkClr xmlns:ahyp="http://schemas.microsoft.com/office/drawing/2018/hyperlinkcolor" val="tx"/>
                    </a:ext>
                  </a:extLst>
                </a:hlinkClick>
              </a:rPr>
              <a:t>https://junit.org/junit5/docs/current/user-guide/</a:t>
            </a:r>
            <a:endParaRPr lang="en-US" cap="none" dirty="0">
              <a:solidFill>
                <a:srgbClr val="FFC000"/>
              </a:solidFill>
            </a:endParaRPr>
          </a:p>
        </p:txBody>
      </p:sp>
    </p:spTree>
    <p:extLst>
      <p:ext uri="{BB962C8B-B14F-4D97-AF65-F5344CB8AC3E}">
        <p14:creationId xmlns:p14="http://schemas.microsoft.com/office/powerpoint/2010/main" val="1569787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B9182-E3C4-BB49-B4B2-CDD48A4DCDCC}"/>
              </a:ext>
            </a:extLst>
          </p:cNvPr>
          <p:cNvSpPr>
            <a:spLocks noGrp="1"/>
          </p:cNvSpPr>
          <p:nvPr>
            <p:ph type="title"/>
          </p:nvPr>
        </p:nvSpPr>
        <p:spPr>
          <a:xfrm>
            <a:off x="1141413" y="132080"/>
            <a:ext cx="9905998" cy="1905000"/>
          </a:xfrm>
        </p:spPr>
        <p:txBody>
          <a:bodyPr/>
          <a:lstStyle/>
          <a:p>
            <a:pPr algn="ctr" rtl="1"/>
            <a:r>
              <a:rPr lang="en-US" cap="none" dirty="0"/>
              <a:t>JUNIT syntax</a:t>
            </a:r>
            <a:endParaRPr lang="en-US" dirty="0"/>
          </a:p>
        </p:txBody>
      </p:sp>
      <p:sp>
        <p:nvSpPr>
          <p:cNvPr id="3" name="Content Placeholder 2">
            <a:extLst>
              <a:ext uri="{FF2B5EF4-FFF2-40B4-BE49-F238E27FC236}">
                <a16:creationId xmlns:a16="http://schemas.microsoft.com/office/drawing/2014/main" id="{834F7896-4507-584A-BD63-B0354177AE12}"/>
              </a:ext>
            </a:extLst>
          </p:cNvPr>
          <p:cNvSpPr>
            <a:spLocks noGrp="1"/>
          </p:cNvSpPr>
          <p:nvPr>
            <p:ph idx="1"/>
          </p:nvPr>
        </p:nvSpPr>
        <p:spPr>
          <a:xfrm>
            <a:off x="1141413" y="2443479"/>
            <a:ext cx="9905998" cy="3124201"/>
          </a:xfrm>
        </p:spPr>
        <p:txBody>
          <a:bodyPr>
            <a:normAutofit/>
          </a:bodyPr>
          <a:lstStyle/>
          <a:p>
            <a:pPr algn="r" rtl="1"/>
            <a:r>
              <a:rPr lang="en-US" cap="none" dirty="0">
                <a:solidFill>
                  <a:schemeClr val="tx1"/>
                </a:solidFill>
              </a:rPr>
              <a:t>@Test</a:t>
            </a:r>
            <a:r>
              <a:rPr lang="he-IL" cap="none" dirty="0">
                <a:solidFill>
                  <a:schemeClr val="tx1"/>
                </a:solidFill>
              </a:rPr>
              <a:t> – מייצג שהמתודה היא טסט </a:t>
            </a:r>
          </a:p>
          <a:p>
            <a:pPr algn="r" rtl="1"/>
            <a:r>
              <a:rPr lang="en-US" cap="none" dirty="0">
                <a:solidFill>
                  <a:schemeClr val="tx1"/>
                </a:solidFill>
              </a:rPr>
              <a:t>@</a:t>
            </a:r>
            <a:r>
              <a:rPr lang="en-US" cap="none" dirty="0" err="1">
                <a:solidFill>
                  <a:schemeClr val="tx1"/>
                </a:solidFill>
              </a:rPr>
              <a:t>AfterEach</a:t>
            </a:r>
            <a:r>
              <a:rPr lang="he-IL" cap="none" dirty="0">
                <a:solidFill>
                  <a:schemeClr val="tx1"/>
                </a:solidFill>
              </a:rPr>
              <a:t> – המתודה תרוץ אחרי כל אחד מהטסטים</a:t>
            </a:r>
          </a:p>
          <a:p>
            <a:pPr algn="r" rtl="1"/>
            <a:r>
              <a:rPr lang="en-US" cap="none" dirty="0">
                <a:solidFill>
                  <a:schemeClr val="tx1"/>
                </a:solidFill>
              </a:rPr>
              <a:t>@</a:t>
            </a:r>
            <a:r>
              <a:rPr lang="en-US" cap="none" dirty="0" err="1">
                <a:solidFill>
                  <a:schemeClr val="tx1"/>
                </a:solidFill>
              </a:rPr>
              <a:t>BeforeEach</a:t>
            </a:r>
            <a:r>
              <a:rPr lang="he-IL" cap="none" dirty="0">
                <a:solidFill>
                  <a:schemeClr val="tx1"/>
                </a:solidFill>
              </a:rPr>
              <a:t> – המתודה תרוץ לפני כל אחד מהטסטים</a:t>
            </a:r>
          </a:p>
          <a:p>
            <a:pPr algn="r" rtl="1"/>
            <a:r>
              <a:rPr lang="en-US" cap="none" dirty="0">
                <a:solidFill>
                  <a:schemeClr val="tx1"/>
                </a:solidFill>
              </a:rPr>
              <a:t>@</a:t>
            </a:r>
            <a:r>
              <a:rPr lang="en-US" cap="none" dirty="0" err="1">
                <a:solidFill>
                  <a:schemeClr val="tx1"/>
                </a:solidFill>
              </a:rPr>
              <a:t>BeforeAll</a:t>
            </a:r>
            <a:r>
              <a:rPr lang="he-IL" cap="none" dirty="0">
                <a:solidFill>
                  <a:schemeClr val="tx1"/>
                </a:solidFill>
              </a:rPr>
              <a:t> – מתודה שתרוץ לפני כל הטסטים</a:t>
            </a:r>
          </a:p>
          <a:p>
            <a:pPr algn="r" rtl="1"/>
            <a:r>
              <a:rPr lang="en-US" cap="none" dirty="0">
                <a:solidFill>
                  <a:schemeClr val="tx1"/>
                </a:solidFill>
              </a:rPr>
              <a:t>@</a:t>
            </a:r>
            <a:r>
              <a:rPr lang="en-US" cap="none" dirty="0" err="1">
                <a:solidFill>
                  <a:schemeClr val="tx1"/>
                </a:solidFill>
              </a:rPr>
              <a:t>AfterAll</a:t>
            </a:r>
            <a:r>
              <a:rPr lang="he-IL" cap="none" dirty="0">
                <a:solidFill>
                  <a:schemeClr val="tx1"/>
                </a:solidFill>
              </a:rPr>
              <a:t> -  מתודה שתרוץ אחרי כל הטסטים</a:t>
            </a:r>
          </a:p>
          <a:p>
            <a:pPr algn="r" rtl="1"/>
            <a:r>
              <a:rPr lang="en-US" cap="none" dirty="0">
                <a:solidFill>
                  <a:schemeClr val="tx1"/>
                </a:solidFill>
              </a:rPr>
              <a:t>@Timeout</a:t>
            </a:r>
            <a:r>
              <a:rPr lang="he-IL" cap="none" dirty="0">
                <a:solidFill>
                  <a:schemeClr val="tx1"/>
                </a:solidFill>
              </a:rPr>
              <a:t> – המתודה שמה זמן מקסימלי שבו הטסט יכול לרוץ ואם הוא חורג מהזמן הזה הטסט נכשל. </a:t>
            </a:r>
          </a:p>
          <a:p>
            <a:pPr algn="r" rtl="1"/>
            <a:endParaRPr lang="en-IL" cap="none">
              <a:solidFill>
                <a:schemeClr val="tx1"/>
              </a:solidFill>
            </a:endParaRPr>
          </a:p>
          <a:p>
            <a:pPr marL="285750" indent="-285750" algn="r" defTabSz="457200" rtl="1" eaLnBrk="1" latinLnBrk="0" hangingPunct="1">
              <a:spcBef>
                <a:spcPct val="20000"/>
              </a:spcBef>
              <a:spcAft>
                <a:spcPts val="600"/>
              </a:spcAft>
              <a:buClr>
                <a:schemeClr val="tx1"/>
              </a:buClr>
              <a:buSzPct val="100000"/>
              <a:buFont typeface="Arial"/>
              <a:buChar char="•"/>
            </a:pPr>
            <a:endParaRPr lang="en-US" cap="none" dirty="0">
              <a:solidFill>
                <a:schemeClr val="tx1"/>
              </a:solidFill>
            </a:endParaRPr>
          </a:p>
        </p:txBody>
      </p:sp>
    </p:spTree>
    <p:extLst>
      <p:ext uri="{BB962C8B-B14F-4D97-AF65-F5344CB8AC3E}">
        <p14:creationId xmlns:p14="http://schemas.microsoft.com/office/powerpoint/2010/main" val="39379239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B7E23-EE3A-6F40-8A3D-18B116AE304E}"/>
              </a:ext>
            </a:extLst>
          </p:cNvPr>
          <p:cNvSpPr>
            <a:spLocks noGrp="1"/>
          </p:cNvSpPr>
          <p:nvPr>
            <p:ph type="title"/>
          </p:nvPr>
        </p:nvSpPr>
        <p:spPr>
          <a:xfrm>
            <a:off x="1070293" y="57149"/>
            <a:ext cx="9905998" cy="1905000"/>
          </a:xfrm>
        </p:spPr>
        <p:txBody>
          <a:bodyPr/>
          <a:lstStyle/>
          <a:p>
            <a:pPr algn="ctr" rtl="1"/>
            <a:r>
              <a:rPr lang="en-US" cap="none" dirty="0">
                <a:effectLst/>
              </a:rPr>
              <a:t>Assert class</a:t>
            </a:r>
            <a:br>
              <a:rPr lang="en-US" cap="none" dirty="0">
                <a:effectLst/>
              </a:rPr>
            </a:br>
            <a:endParaRPr lang="en-US" dirty="0"/>
          </a:p>
        </p:txBody>
      </p:sp>
      <p:sp>
        <p:nvSpPr>
          <p:cNvPr id="3" name="Content Placeholder 2">
            <a:extLst>
              <a:ext uri="{FF2B5EF4-FFF2-40B4-BE49-F238E27FC236}">
                <a16:creationId xmlns:a16="http://schemas.microsoft.com/office/drawing/2014/main" id="{14B479BA-0931-1246-AB24-A1A955AF81C5}"/>
              </a:ext>
            </a:extLst>
          </p:cNvPr>
          <p:cNvSpPr>
            <a:spLocks noGrp="1"/>
          </p:cNvSpPr>
          <p:nvPr>
            <p:ph idx="1"/>
          </p:nvPr>
        </p:nvSpPr>
        <p:spPr>
          <a:xfrm>
            <a:off x="1070293" y="1009649"/>
            <a:ext cx="9905998" cy="3124201"/>
          </a:xfrm>
        </p:spPr>
        <p:txBody>
          <a:bodyPr>
            <a:normAutofit/>
          </a:bodyPr>
          <a:lstStyle/>
          <a:p>
            <a:pPr marL="0" indent="0">
              <a:buNone/>
            </a:pPr>
            <a:r>
              <a:rPr lang="en-US" sz="1100" cap="none" dirty="0">
                <a:effectLst/>
              </a:rPr>
              <a:t>The </a:t>
            </a:r>
            <a:r>
              <a:rPr lang="en-US" sz="1100" cap="none" dirty="0" err="1">
                <a:effectLst/>
              </a:rPr>
              <a:t>org.junit.Assert</a:t>
            </a:r>
            <a:r>
              <a:rPr lang="en-US" sz="1100" cap="none" dirty="0">
                <a:effectLst/>
              </a:rPr>
              <a:t> class provides methods to assert the program logic.</a:t>
            </a:r>
          </a:p>
          <a:p>
            <a:pPr marL="0" indent="0">
              <a:buNone/>
            </a:pPr>
            <a:r>
              <a:rPr lang="he-IL" sz="1100" b="1" cap="none" dirty="0">
                <a:effectLst/>
              </a:rPr>
              <a:t>M</a:t>
            </a:r>
            <a:r>
              <a:rPr lang="en-US" sz="1100" b="1" cap="none" dirty="0" err="1">
                <a:effectLst/>
              </a:rPr>
              <a:t>ethods</a:t>
            </a:r>
            <a:r>
              <a:rPr lang="en-US" sz="1100" b="1" cap="none" dirty="0">
                <a:effectLst/>
              </a:rPr>
              <a:t> of Assert class</a:t>
            </a:r>
            <a:r>
              <a:rPr lang="he-IL" sz="1100" b="1" cap="none" dirty="0">
                <a:effectLst/>
              </a:rPr>
              <a:t>:</a:t>
            </a:r>
          </a:p>
          <a:p>
            <a:pPr marL="0" indent="0">
              <a:buNone/>
            </a:pPr>
            <a:r>
              <a:rPr lang="en-US" sz="1100" cap="none" dirty="0">
                <a:effectLst/>
              </a:rPr>
              <a:t>The common methods of Assert class are as follows:</a:t>
            </a:r>
            <a:endParaRPr lang="he-IL" sz="1100" cap="none" dirty="0">
              <a:effectLst/>
            </a:endParaRPr>
          </a:p>
          <a:p>
            <a:pPr marL="0" indent="0">
              <a:buNone/>
            </a:pPr>
            <a:endParaRPr lang="en-US" sz="1100" cap="none" dirty="0">
              <a:effectLst/>
            </a:endParaRPr>
          </a:p>
          <a:p>
            <a:r>
              <a:rPr lang="en-US" sz="1100" b="1" cap="none" dirty="0">
                <a:effectLst/>
              </a:rPr>
              <a:t>void </a:t>
            </a:r>
            <a:r>
              <a:rPr lang="en-US" sz="1100" b="1" cap="none" dirty="0" err="1">
                <a:effectLst/>
              </a:rPr>
              <a:t>assertEquals</a:t>
            </a:r>
            <a:r>
              <a:rPr lang="en-US" sz="1100" b="1" cap="none" dirty="0">
                <a:effectLst/>
              </a:rPr>
              <a:t>(</a:t>
            </a:r>
            <a:r>
              <a:rPr lang="en-US" sz="1100" b="1" cap="none" dirty="0" err="1">
                <a:effectLst/>
              </a:rPr>
              <a:t>boolean</a:t>
            </a:r>
            <a:r>
              <a:rPr lang="en-US" sz="1100" b="1" cap="none" dirty="0">
                <a:effectLst/>
              </a:rPr>
              <a:t> </a:t>
            </a:r>
            <a:r>
              <a:rPr lang="en-US" sz="1100" b="1" cap="none" dirty="0" err="1">
                <a:effectLst/>
              </a:rPr>
              <a:t>expected,boolean</a:t>
            </a:r>
            <a:r>
              <a:rPr lang="en-US" sz="1100" b="1" cap="none" dirty="0">
                <a:effectLst/>
              </a:rPr>
              <a:t> actual)</a:t>
            </a:r>
            <a:r>
              <a:rPr lang="en-US" sz="1100" cap="none" dirty="0">
                <a:effectLst/>
              </a:rPr>
              <a:t>: checks that two primitives/objects are equal. It is overloaded.</a:t>
            </a:r>
          </a:p>
          <a:p>
            <a:r>
              <a:rPr lang="en-US" sz="1100" b="1" cap="none" dirty="0">
                <a:effectLst/>
              </a:rPr>
              <a:t>void </a:t>
            </a:r>
            <a:r>
              <a:rPr lang="en-US" sz="1100" b="1" cap="none" dirty="0" err="1">
                <a:effectLst/>
              </a:rPr>
              <a:t>assertTrue</a:t>
            </a:r>
            <a:r>
              <a:rPr lang="en-US" sz="1100" b="1" cap="none" dirty="0">
                <a:effectLst/>
              </a:rPr>
              <a:t>(</a:t>
            </a:r>
            <a:r>
              <a:rPr lang="en-US" sz="1100" b="1" cap="none" dirty="0" err="1">
                <a:effectLst/>
              </a:rPr>
              <a:t>boolean</a:t>
            </a:r>
            <a:r>
              <a:rPr lang="en-US" sz="1100" b="1" cap="none" dirty="0">
                <a:effectLst/>
              </a:rPr>
              <a:t> condition)</a:t>
            </a:r>
            <a:r>
              <a:rPr lang="en-US" sz="1100" cap="none" dirty="0">
                <a:effectLst/>
              </a:rPr>
              <a:t>: checks that a condition is true.</a:t>
            </a:r>
          </a:p>
          <a:p>
            <a:r>
              <a:rPr lang="en-US" sz="1100" b="1" cap="none" dirty="0">
                <a:effectLst/>
              </a:rPr>
              <a:t>void </a:t>
            </a:r>
            <a:r>
              <a:rPr lang="en-US" sz="1100" b="1" cap="none" dirty="0" err="1">
                <a:effectLst/>
              </a:rPr>
              <a:t>assertFalse</a:t>
            </a:r>
            <a:r>
              <a:rPr lang="en-US" sz="1100" b="1" cap="none" dirty="0">
                <a:effectLst/>
              </a:rPr>
              <a:t>(</a:t>
            </a:r>
            <a:r>
              <a:rPr lang="en-US" sz="1100" b="1" cap="none" dirty="0" err="1">
                <a:effectLst/>
              </a:rPr>
              <a:t>boolean</a:t>
            </a:r>
            <a:r>
              <a:rPr lang="en-US" sz="1100" b="1" cap="none" dirty="0">
                <a:effectLst/>
              </a:rPr>
              <a:t> condition)</a:t>
            </a:r>
            <a:r>
              <a:rPr lang="en-US" sz="1100" cap="none" dirty="0">
                <a:effectLst/>
              </a:rPr>
              <a:t>: checks that a condition is false.</a:t>
            </a:r>
          </a:p>
          <a:p>
            <a:r>
              <a:rPr lang="en-US" sz="1100" b="1" cap="none" dirty="0">
                <a:effectLst/>
              </a:rPr>
              <a:t>void </a:t>
            </a:r>
            <a:r>
              <a:rPr lang="en-US" sz="1100" b="1" cap="none" dirty="0" err="1">
                <a:effectLst/>
              </a:rPr>
              <a:t>assertNull</a:t>
            </a:r>
            <a:r>
              <a:rPr lang="en-US" sz="1100" b="1" cap="none" dirty="0">
                <a:effectLst/>
              </a:rPr>
              <a:t>(Object </a:t>
            </a:r>
            <a:r>
              <a:rPr lang="en-US" sz="1100" b="1" cap="none" dirty="0" err="1">
                <a:effectLst/>
              </a:rPr>
              <a:t>obj</a:t>
            </a:r>
            <a:r>
              <a:rPr lang="en-US" sz="1100" b="1" cap="none" dirty="0">
                <a:effectLst/>
              </a:rPr>
              <a:t>)</a:t>
            </a:r>
            <a:r>
              <a:rPr lang="en-US" sz="1100" cap="none" dirty="0">
                <a:effectLst/>
              </a:rPr>
              <a:t>: checks that object is null.</a:t>
            </a:r>
          </a:p>
          <a:p>
            <a:r>
              <a:rPr lang="en-US" sz="1100" b="1" cap="none" dirty="0">
                <a:effectLst/>
              </a:rPr>
              <a:t>void </a:t>
            </a:r>
            <a:r>
              <a:rPr lang="en-US" sz="1100" b="1" cap="none" dirty="0" err="1">
                <a:effectLst/>
              </a:rPr>
              <a:t>assertNotNull</a:t>
            </a:r>
            <a:r>
              <a:rPr lang="en-US" sz="1100" b="1" cap="none" dirty="0">
                <a:effectLst/>
              </a:rPr>
              <a:t>(Object </a:t>
            </a:r>
            <a:r>
              <a:rPr lang="en-US" sz="1100" b="1" cap="none" dirty="0" err="1">
                <a:effectLst/>
              </a:rPr>
              <a:t>obj</a:t>
            </a:r>
            <a:r>
              <a:rPr lang="en-US" sz="1100" b="1" cap="none" dirty="0">
                <a:effectLst/>
              </a:rPr>
              <a:t>)</a:t>
            </a:r>
            <a:r>
              <a:rPr lang="en-US" sz="1100" cap="none" dirty="0">
                <a:effectLst/>
              </a:rPr>
              <a:t>: checks that object is not null.</a:t>
            </a:r>
          </a:p>
          <a:p>
            <a:pPr marL="285750" indent="-285750" algn="r" defTabSz="457200" rtl="1" eaLnBrk="1" latinLnBrk="0" hangingPunct="1">
              <a:spcBef>
                <a:spcPct val="20000"/>
              </a:spcBef>
              <a:spcAft>
                <a:spcPts val="600"/>
              </a:spcAft>
              <a:buClr>
                <a:schemeClr val="tx1"/>
              </a:buClr>
              <a:buSzPct val="100000"/>
              <a:buFont typeface="Arial"/>
              <a:buChar char="•"/>
            </a:pPr>
            <a:endParaRPr lang="en-US" sz="1100" cap="none" dirty="0"/>
          </a:p>
        </p:txBody>
      </p:sp>
      <p:pic>
        <p:nvPicPr>
          <p:cNvPr id="4" name="Picture 3">
            <a:extLst>
              <a:ext uri="{FF2B5EF4-FFF2-40B4-BE49-F238E27FC236}">
                <a16:creationId xmlns:a16="http://schemas.microsoft.com/office/drawing/2014/main" id="{02A3ACEC-212B-9E4D-A672-292A039B690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26177" y="3751580"/>
            <a:ext cx="3686514" cy="2923540"/>
          </a:xfrm>
          <a:prstGeom prst="rect">
            <a:avLst/>
          </a:prstGeom>
        </p:spPr>
      </p:pic>
      <p:pic>
        <p:nvPicPr>
          <p:cNvPr id="5" name="Picture 4">
            <a:extLst>
              <a:ext uri="{FF2B5EF4-FFF2-40B4-BE49-F238E27FC236}">
                <a16:creationId xmlns:a16="http://schemas.microsoft.com/office/drawing/2014/main" id="{FE39DED5-590F-E343-A5BE-889D3091016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56468" y="3751580"/>
            <a:ext cx="2441727" cy="2923540"/>
          </a:xfrm>
          <a:prstGeom prst="rect">
            <a:avLst/>
          </a:prstGeom>
        </p:spPr>
      </p:pic>
    </p:spTree>
    <p:extLst>
      <p:ext uri="{BB962C8B-B14F-4D97-AF65-F5344CB8AC3E}">
        <p14:creationId xmlns:p14="http://schemas.microsoft.com/office/powerpoint/2010/main" val="20055004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314ED-202D-9549-9970-C5D6E49C2BA9}"/>
              </a:ext>
            </a:extLst>
          </p:cNvPr>
          <p:cNvSpPr>
            <a:spLocks noGrp="1"/>
          </p:cNvSpPr>
          <p:nvPr>
            <p:ph type="title"/>
          </p:nvPr>
        </p:nvSpPr>
        <p:spPr>
          <a:xfrm>
            <a:off x="1141413" y="-395407"/>
            <a:ext cx="9905998" cy="1905000"/>
          </a:xfrm>
        </p:spPr>
        <p:txBody>
          <a:bodyPr/>
          <a:lstStyle/>
          <a:p>
            <a:pPr algn="ctr"/>
            <a:r>
              <a:rPr lang="en-US" dirty="0" err="1"/>
              <a:t>uml</a:t>
            </a:r>
            <a:endParaRPr lang="en-US" dirty="0"/>
          </a:p>
        </p:txBody>
      </p:sp>
      <p:sp>
        <p:nvSpPr>
          <p:cNvPr id="3" name="Content Placeholder 2">
            <a:extLst>
              <a:ext uri="{FF2B5EF4-FFF2-40B4-BE49-F238E27FC236}">
                <a16:creationId xmlns:a16="http://schemas.microsoft.com/office/drawing/2014/main" id="{E128F5AC-DBFF-1640-9A45-D32962031AB4}"/>
              </a:ext>
            </a:extLst>
          </p:cNvPr>
          <p:cNvSpPr>
            <a:spLocks noGrp="1"/>
          </p:cNvSpPr>
          <p:nvPr>
            <p:ph idx="1"/>
          </p:nvPr>
        </p:nvSpPr>
        <p:spPr>
          <a:xfrm>
            <a:off x="1141413" y="1186180"/>
            <a:ext cx="9905998" cy="4503420"/>
          </a:xfrm>
        </p:spPr>
        <p:txBody>
          <a:bodyPr>
            <a:normAutofit/>
          </a:bodyPr>
          <a:lstStyle/>
          <a:p>
            <a:pPr marL="0" indent="0">
              <a:buNone/>
            </a:pPr>
            <a:r>
              <a:rPr lang="en-US" sz="1200" cap="none" dirty="0">
                <a:effectLst/>
              </a:rPr>
              <a:t>UML Class Notation</a:t>
            </a:r>
          </a:p>
          <a:p>
            <a:r>
              <a:rPr lang="en-US" sz="1200" cap="none" dirty="0">
                <a:effectLst/>
              </a:rPr>
              <a:t>A class represent a concept which encapsulates state (</a:t>
            </a:r>
            <a:r>
              <a:rPr lang="en-US" sz="1200" b="1" cap="none" dirty="0">
                <a:effectLst/>
              </a:rPr>
              <a:t>attributes</a:t>
            </a:r>
            <a:r>
              <a:rPr lang="en-US" sz="1200" cap="none" dirty="0">
                <a:effectLst/>
              </a:rPr>
              <a:t>) and behavior (</a:t>
            </a:r>
            <a:r>
              <a:rPr lang="en-US" sz="1200" b="1" cap="none" dirty="0">
                <a:effectLst/>
              </a:rPr>
              <a:t>operations</a:t>
            </a:r>
            <a:r>
              <a:rPr lang="en-US" sz="1200" cap="none" dirty="0">
                <a:effectLst/>
              </a:rPr>
              <a:t>). Each attribute has a type. Each </a:t>
            </a:r>
            <a:r>
              <a:rPr lang="en-US" sz="1200" b="1" cap="none" dirty="0">
                <a:effectLst/>
              </a:rPr>
              <a:t>operation</a:t>
            </a:r>
            <a:r>
              <a:rPr lang="en-US" sz="1200" cap="none" dirty="0">
                <a:effectLst/>
              </a:rPr>
              <a:t> has a </a:t>
            </a:r>
            <a:r>
              <a:rPr lang="en-US" sz="1200" b="1" cap="none" dirty="0">
                <a:effectLst/>
              </a:rPr>
              <a:t>signature</a:t>
            </a:r>
            <a:r>
              <a:rPr lang="en-US" sz="1200" cap="none" dirty="0">
                <a:effectLst/>
              </a:rPr>
              <a:t>. </a:t>
            </a:r>
            <a:r>
              <a:rPr lang="en-US" sz="1200" i="1" cap="none" dirty="0">
                <a:effectLst/>
              </a:rPr>
              <a:t>The class name is the </a:t>
            </a:r>
            <a:r>
              <a:rPr lang="en-US" sz="1200" b="1" i="1" cap="none" dirty="0">
                <a:effectLst/>
              </a:rPr>
              <a:t>only mandatory information</a:t>
            </a:r>
            <a:r>
              <a:rPr lang="en-US" sz="1200" cap="none" dirty="0">
                <a:effectLst/>
              </a:rPr>
              <a:t>.</a:t>
            </a:r>
          </a:p>
          <a:p>
            <a:r>
              <a:rPr lang="en-US" sz="1200" b="1" dirty="0">
                <a:effectLst/>
              </a:rPr>
              <a:t>Class Name:</a:t>
            </a:r>
            <a:endParaRPr lang="en-US" sz="1200" dirty="0">
              <a:effectLst/>
            </a:endParaRPr>
          </a:p>
          <a:p>
            <a:r>
              <a:rPr lang="en-US" sz="1200" dirty="0">
                <a:effectLst/>
              </a:rPr>
              <a:t>The name of the class appears in the first partition.</a:t>
            </a:r>
          </a:p>
          <a:p>
            <a:r>
              <a:rPr lang="en-US" sz="1200" b="1" dirty="0">
                <a:effectLst/>
              </a:rPr>
              <a:t>Class Attributes:</a:t>
            </a:r>
            <a:endParaRPr lang="en-US" sz="1200" dirty="0">
              <a:effectLst/>
            </a:endParaRPr>
          </a:p>
          <a:p>
            <a:r>
              <a:rPr lang="en-US" sz="1200" dirty="0">
                <a:effectLst/>
              </a:rPr>
              <a:t>Attributes are shown in the second partition.</a:t>
            </a:r>
          </a:p>
          <a:p>
            <a:r>
              <a:rPr lang="en-US" sz="1200" dirty="0">
                <a:effectLst/>
              </a:rPr>
              <a:t>The attribute type is shown after the colon.</a:t>
            </a:r>
          </a:p>
          <a:p>
            <a:r>
              <a:rPr lang="en-US" sz="1200" dirty="0">
                <a:effectLst/>
              </a:rPr>
              <a:t>Attributes map onto member variables (data members) in code.</a:t>
            </a:r>
          </a:p>
          <a:p>
            <a:r>
              <a:rPr lang="en-US" sz="1200" b="1" dirty="0">
                <a:effectLst/>
              </a:rPr>
              <a:t>Class Operations (Methods):</a:t>
            </a:r>
            <a:endParaRPr lang="en-US" sz="1200" dirty="0">
              <a:effectLst/>
            </a:endParaRPr>
          </a:p>
          <a:p>
            <a:r>
              <a:rPr lang="en-US" sz="1200" dirty="0">
                <a:effectLst/>
              </a:rPr>
              <a:t>Operations are shown in the third partition. They are services the class provides.</a:t>
            </a:r>
          </a:p>
          <a:p>
            <a:r>
              <a:rPr lang="en-US" sz="1200" dirty="0">
                <a:effectLst/>
              </a:rPr>
              <a:t>The return type of a method is shown after the colon at the end of the method signature.</a:t>
            </a:r>
          </a:p>
          <a:p>
            <a:r>
              <a:rPr lang="en-US" sz="1200" dirty="0">
                <a:effectLst/>
              </a:rPr>
              <a:t>The return type of method parameters are shown after the colon following the parameter name. Operations map onto class methods in code</a:t>
            </a:r>
          </a:p>
          <a:p>
            <a:endParaRPr lang="en-US" sz="1200" cap="none" dirty="0">
              <a:effectLst/>
            </a:endParaRPr>
          </a:p>
          <a:p>
            <a:endParaRPr lang="en-US" sz="1200" cap="none" dirty="0">
              <a:solidFill>
                <a:schemeClr val="tx1"/>
              </a:solidFill>
            </a:endParaRPr>
          </a:p>
        </p:txBody>
      </p:sp>
      <p:pic>
        <p:nvPicPr>
          <p:cNvPr id="4" name="Picture 3">
            <a:extLst>
              <a:ext uri="{FF2B5EF4-FFF2-40B4-BE49-F238E27FC236}">
                <a16:creationId xmlns:a16="http://schemas.microsoft.com/office/drawing/2014/main" id="{7AC98638-9DFC-F04B-94DB-801B224A4E9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97600" y="2213610"/>
            <a:ext cx="4362131" cy="1479113"/>
          </a:xfrm>
          <a:prstGeom prst="rect">
            <a:avLst/>
          </a:prstGeom>
        </p:spPr>
      </p:pic>
      <p:pic>
        <p:nvPicPr>
          <p:cNvPr id="5" name="Picture 4">
            <a:extLst>
              <a:ext uri="{FF2B5EF4-FFF2-40B4-BE49-F238E27FC236}">
                <a16:creationId xmlns:a16="http://schemas.microsoft.com/office/drawing/2014/main" id="{E3E5A943-A51C-014E-AB39-4A537E3FEDB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99410" y="5015230"/>
            <a:ext cx="5218430" cy="1607947"/>
          </a:xfrm>
          <a:prstGeom prst="rect">
            <a:avLst/>
          </a:prstGeom>
        </p:spPr>
      </p:pic>
    </p:spTree>
    <p:extLst>
      <p:ext uri="{BB962C8B-B14F-4D97-AF65-F5344CB8AC3E}">
        <p14:creationId xmlns:p14="http://schemas.microsoft.com/office/powerpoint/2010/main" val="2582832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F54BE-766A-FC4C-95FE-BE192C1EA4E5}"/>
              </a:ext>
            </a:extLst>
          </p:cNvPr>
          <p:cNvSpPr>
            <a:spLocks noGrp="1"/>
          </p:cNvSpPr>
          <p:nvPr>
            <p:ph type="title"/>
          </p:nvPr>
        </p:nvSpPr>
        <p:spPr>
          <a:xfrm>
            <a:off x="1676973" y="-24064"/>
            <a:ext cx="9905998" cy="1905000"/>
          </a:xfrm>
        </p:spPr>
        <p:txBody>
          <a:bodyPr/>
          <a:lstStyle/>
          <a:p>
            <a:pPr algn="r" defTabSz="457200" rtl="1" eaLnBrk="1" latinLnBrk="0" hangingPunct="1">
              <a:spcBef>
                <a:spcPct val="0"/>
              </a:spcBef>
              <a:buNone/>
            </a:pPr>
            <a:r>
              <a:rPr lang="he-IL" dirty="0"/>
              <a:t>כמה מילים על הקורס:</a:t>
            </a:r>
            <a:endParaRPr lang="en-US" dirty="0"/>
          </a:p>
        </p:txBody>
      </p:sp>
      <p:sp>
        <p:nvSpPr>
          <p:cNvPr id="3" name="Content Placeholder 2">
            <a:extLst>
              <a:ext uri="{FF2B5EF4-FFF2-40B4-BE49-F238E27FC236}">
                <a16:creationId xmlns:a16="http://schemas.microsoft.com/office/drawing/2014/main" id="{179C3F75-E01C-7649-91B3-9DF34F5890BA}"/>
              </a:ext>
            </a:extLst>
          </p:cNvPr>
          <p:cNvSpPr>
            <a:spLocks noGrp="1"/>
          </p:cNvSpPr>
          <p:nvPr>
            <p:ph idx="1"/>
          </p:nvPr>
        </p:nvSpPr>
        <p:spPr>
          <a:xfrm>
            <a:off x="3288633" y="1880936"/>
            <a:ext cx="8609010" cy="4728411"/>
          </a:xfrm>
        </p:spPr>
        <p:txBody>
          <a:bodyPr>
            <a:normAutofit/>
          </a:bodyPr>
          <a:lstStyle/>
          <a:p>
            <a:pPr algn="r" rtl="1"/>
            <a:r>
              <a:rPr lang="he-IL" sz="1600" dirty="0"/>
              <a:t>מה אתם מקבלים מהקורס הזה?</a:t>
            </a:r>
          </a:p>
          <a:p>
            <a:pPr marL="0" indent="0" algn="r" rtl="1">
              <a:buNone/>
            </a:pPr>
            <a:r>
              <a:rPr lang="he-IL" sz="1600" dirty="0">
                <a:solidFill>
                  <a:schemeClr val="tx1"/>
                </a:solidFill>
              </a:rPr>
              <a:t>     אחד ההבדלים בין מתכנת לבין מישהו שיודע לכתוב קוד זה העקרונות שאתם תלמדו כאן.</a:t>
            </a:r>
          </a:p>
          <a:p>
            <a:pPr marL="0" indent="0" algn="r" rtl="1">
              <a:buNone/>
            </a:pPr>
            <a:r>
              <a:rPr lang="he-IL" sz="1600" dirty="0">
                <a:solidFill>
                  <a:schemeClr val="tx1"/>
                </a:solidFill>
              </a:rPr>
              <a:t>     אחד מהנושאים הנפוצים ביותר הנשאלים בראיונות עבודה.</a:t>
            </a:r>
          </a:p>
          <a:p>
            <a:pPr marL="0" indent="0" algn="r" rtl="1">
              <a:buNone/>
            </a:pPr>
            <a:r>
              <a:rPr lang="he-IL" sz="1600" dirty="0">
                <a:solidFill>
                  <a:schemeClr val="tx1"/>
                </a:solidFill>
              </a:rPr>
              <a:t>     תיק עבודות </a:t>
            </a:r>
            <a:r>
              <a:rPr lang="he-IL" sz="1600" dirty="0" err="1">
                <a:solidFill>
                  <a:schemeClr val="tx1"/>
                </a:solidFill>
              </a:rPr>
              <a:t>בגיטהאב</a:t>
            </a:r>
            <a:r>
              <a:rPr lang="he-IL" sz="1600" dirty="0">
                <a:solidFill>
                  <a:schemeClr val="tx1"/>
                </a:solidFill>
              </a:rPr>
              <a:t> שלכם.</a:t>
            </a:r>
          </a:p>
          <a:p>
            <a:pPr algn="r" rtl="1"/>
            <a:r>
              <a:rPr lang="he-IL" sz="1600" dirty="0">
                <a:solidFill>
                  <a:schemeClr val="tx1"/>
                </a:solidFill>
              </a:rPr>
              <a:t> </a:t>
            </a:r>
            <a:r>
              <a:rPr lang="he-IL" sz="1600" dirty="0"/>
              <a:t>למה מצפים ממכם?</a:t>
            </a:r>
            <a:r>
              <a:rPr lang="en-US" sz="1600" dirty="0"/>
              <a:t> </a:t>
            </a:r>
            <a:r>
              <a:rPr lang="he-IL" sz="1600" dirty="0"/>
              <a:t> </a:t>
            </a:r>
          </a:p>
          <a:p>
            <a:pPr marL="0" indent="0" algn="r" rtl="1">
              <a:buNone/>
            </a:pPr>
            <a:r>
              <a:rPr lang="he-IL" sz="1600" dirty="0">
                <a:solidFill>
                  <a:schemeClr val="tx1"/>
                </a:solidFill>
              </a:rPr>
              <a:t>     יושר.(תהיה בדיקת העתקות)</a:t>
            </a:r>
          </a:p>
          <a:p>
            <a:pPr marL="0" indent="0" algn="r" rtl="1">
              <a:buNone/>
            </a:pPr>
            <a:r>
              <a:rPr lang="he-IL" sz="1600" dirty="0">
                <a:solidFill>
                  <a:schemeClr val="tx1"/>
                </a:solidFill>
              </a:rPr>
              <a:t>     להשקיע במטלות.</a:t>
            </a:r>
          </a:p>
          <a:p>
            <a:pPr marL="0" indent="0" algn="r" rtl="1">
              <a:buNone/>
            </a:pPr>
            <a:r>
              <a:rPr lang="he-IL" sz="1600" dirty="0">
                <a:solidFill>
                  <a:schemeClr val="tx1"/>
                </a:solidFill>
              </a:rPr>
              <a:t>     להבין את התאוריה של מה שאתם עושים.</a:t>
            </a:r>
          </a:p>
          <a:p>
            <a:pPr marL="0" indent="0" algn="r" rtl="1">
              <a:buNone/>
            </a:pPr>
            <a:r>
              <a:rPr lang="he-IL" sz="1600" dirty="0">
                <a:solidFill>
                  <a:schemeClr val="tx1"/>
                </a:solidFill>
              </a:rPr>
              <a:t>     ללמוד לחפש מידע.</a:t>
            </a:r>
          </a:p>
          <a:p>
            <a:pPr algn="r" rtl="1"/>
            <a:r>
              <a:rPr lang="he-IL" sz="1600" dirty="0"/>
              <a:t>איפה ניתן לראות את החומרים של ההרצאה והתרגול ואיך עושים את זה ?</a:t>
            </a:r>
          </a:p>
          <a:p>
            <a:pPr algn="r" rtl="1"/>
            <a:r>
              <a:rPr lang="he-IL" sz="1600" dirty="0">
                <a:solidFill>
                  <a:schemeClr val="tx1"/>
                </a:solidFill>
              </a:rPr>
              <a:t>כל הקודים נמצאים ב </a:t>
            </a:r>
            <a:r>
              <a:rPr lang="en-US" sz="1600" dirty="0" err="1">
                <a:solidFill>
                  <a:schemeClr val="tx1"/>
                </a:solidFill>
              </a:rPr>
              <a:t>github</a:t>
            </a:r>
            <a:r>
              <a:rPr lang="en-US" sz="1600" dirty="0"/>
              <a:t> </a:t>
            </a:r>
            <a:r>
              <a:rPr lang="he-IL" sz="1600" dirty="0"/>
              <a:t>  </a:t>
            </a:r>
          </a:p>
          <a:p>
            <a:pPr marL="0" indent="0" algn="r" rtl="1">
              <a:buNone/>
            </a:pPr>
            <a:r>
              <a:rPr lang="he-IL" sz="1600" dirty="0">
                <a:solidFill>
                  <a:schemeClr val="tx1"/>
                </a:solidFill>
              </a:rPr>
              <a:t>     </a:t>
            </a:r>
          </a:p>
          <a:p>
            <a:pPr marL="285750" indent="-285750" algn="r" defTabSz="457200" rtl="1" eaLnBrk="1" latinLnBrk="0" hangingPunct="1">
              <a:spcBef>
                <a:spcPct val="20000"/>
              </a:spcBef>
              <a:spcAft>
                <a:spcPts val="600"/>
              </a:spcAft>
              <a:buClr>
                <a:schemeClr val="tx1"/>
              </a:buClr>
              <a:buSzPct val="100000"/>
              <a:buFont typeface="Arial"/>
              <a:buChar char="•"/>
            </a:pPr>
            <a:endParaRPr lang="en-US" sz="1600" dirty="0"/>
          </a:p>
        </p:txBody>
      </p:sp>
    </p:spTree>
    <p:extLst>
      <p:ext uri="{BB962C8B-B14F-4D97-AF65-F5344CB8AC3E}">
        <p14:creationId xmlns:p14="http://schemas.microsoft.com/office/powerpoint/2010/main" val="31754905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314ED-202D-9549-9970-C5D6E49C2BA9}"/>
              </a:ext>
            </a:extLst>
          </p:cNvPr>
          <p:cNvSpPr>
            <a:spLocks noGrp="1"/>
          </p:cNvSpPr>
          <p:nvPr>
            <p:ph type="title"/>
          </p:nvPr>
        </p:nvSpPr>
        <p:spPr>
          <a:xfrm>
            <a:off x="1141413" y="-395407"/>
            <a:ext cx="9905998" cy="1905000"/>
          </a:xfrm>
        </p:spPr>
        <p:txBody>
          <a:bodyPr/>
          <a:lstStyle/>
          <a:p>
            <a:pPr algn="ctr"/>
            <a:r>
              <a:rPr lang="en-US" dirty="0" err="1"/>
              <a:t>uml</a:t>
            </a:r>
            <a:endParaRPr lang="en-US" dirty="0"/>
          </a:p>
        </p:txBody>
      </p:sp>
      <p:sp>
        <p:nvSpPr>
          <p:cNvPr id="3" name="Content Placeholder 2">
            <a:extLst>
              <a:ext uri="{FF2B5EF4-FFF2-40B4-BE49-F238E27FC236}">
                <a16:creationId xmlns:a16="http://schemas.microsoft.com/office/drawing/2014/main" id="{E128F5AC-DBFF-1640-9A45-D32962031AB4}"/>
              </a:ext>
            </a:extLst>
          </p:cNvPr>
          <p:cNvSpPr>
            <a:spLocks noGrp="1"/>
          </p:cNvSpPr>
          <p:nvPr>
            <p:ph idx="1"/>
          </p:nvPr>
        </p:nvSpPr>
        <p:spPr>
          <a:xfrm>
            <a:off x="1141413" y="1186180"/>
            <a:ext cx="9905998" cy="4503420"/>
          </a:xfrm>
        </p:spPr>
        <p:txBody>
          <a:bodyPr>
            <a:normAutofit/>
          </a:bodyPr>
          <a:lstStyle/>
          <a:p>
            <a:pPr marL="0" indent="0">
              <a:buNone/>
            </a:pPr>
            <a:r>
              <a:rPr lang="en-US" sz="1600" cap="none" dirty="0">
                <a:effectLst/>
              </a:rPr>
              <a:t>Class Visibility</a:t>
            </a:r>
          </a:p>
          <a:p>
            <a:pPr marL="0" indent="0">
              <a:buNone/>
            </a:pPr>
            <a:r>
              <a:rPr lang="en-US" sz="1600" cap="none" dirty="0">
                <a:effectLst/>
              </a:rPr>
              <a:t>The +, - and # symbols before an attribute and operation name in a class denote the visibility of the attribute and operation.</a:t>
            </a:r>
            <a:br>
              <a:rPr lang="en-US" sz="1600" cap="none" dirty="0"/>
            </a:br>
            <a:endParaRPr lang="en-US" sz="1600" cap="none" dirty="0"/>
          </a:p>
          <a:p>
            <a:pPr marL="0" indent="0">
              <a:buNone/>
            </a:pPr>
            <a:endParaRPr lang="en-US" sz="1600" cap="none" dirty="0"/>
          </a:p>
          <a:p>
            <a:r>
              <a:rPr lang="en-US" sz="1600" cap="none" dirty="0"/>
              <a:t>+ denotes public attributes or operations</a:t>
            </a:r>
          </a:p>
          <a:p>
            <a:r>
              <a:rPr lang="en-US" sz="1600" cap="none" dirty="0"/>
              <a:t>- denotes private attributes or operations</a:t>
            </a:r>
          </a:p>
          <a:p>
            <a:r>
              <a:rPr lang="en-US" sz="1600" cap="none" dirty="0"/>
              <a:t># denotes protected attributes or operations</a:t>
            </a:r>
            <a:endParaRPr lang="en-US" sz="1600" cap="none" dirty="0">
              <a:effectLst/>
            </a:endParaRPr>
          </a:p>
          <a:p>
            <a:endParaRPr lang="en-US" sz="1600" cap="none" dirty="0">
              <a:solidFill>
                <a:schemeClr val="tx1"/>
              </a:solidFill>
            </a:endParaRPr>
          </a:p>
        </p:txBody>
      </p:sp>
      <p:pic>
        <p:nvPicPr>
          <p:cNvPr id="6" name="Picture 5">
            <a:extLst>
              <a:ext uri="{FF2B5EF4-FFF2-40B4-BE49-F238E27FC236}">
                <a16:creationId xmlns:a16="http://schemas.microsoft.com/office/drawing/2014/main" id="{FD8FC80C-789C-7B41-906B-6E4CA3D9A10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32892" y="3224530"/>
            <a:ext cx="4055322" cy="1804670"/>
          </a:xfrm>
          <a:prstGeom prst="rect">
            <a:avLst/>
          </a:prstGeom>
        </p:spPr>
      </p:pic>
    </p:spTree>
    <p:extLst>
      <p:ext uri="{BB962C8B-B14F-4D97-AF65-F5344CB8AC3E}">
        <p14:creationId xmlns:p14="http://schemas.microsoft.com/office/powerpoint/2010/main" val="12388485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314ED-202D-9549-9970-C5D6E49C2BA9}"/>
              </a:ext>
            </a:extLst>
          </p:cNvPr>
          <p:cNvSpPr>
            <a:spLocks noGrp="1"/>
          </p:cNvSpPr>
          <p:nvPr>
            <p:ph type="title"/>
          </p:nvPr>
        </p:nvSpPr>
        <p:spPr>
          <a:xfrm>
            <a:off x="1141413" y="-395407"/>
            <a:ext cx="9905998" cy="1905000"/>
          </a:xfrm>
        </p:spPr>
        <p:txBody>
          <a:bodyPr/>
          <a:lstStyle/>
          <a:p>
            <a:pPr algn="ctr"/>
            <a:r>
              <a:rPr lang="en-US" dirty="0" err="1"/>
              <a:t>uml</a:t>
            </a:r>
            <a:endParaRPr lang="en-US" dirty="0"/>
          </a:p>
        </p:txBody>
      </p:sp>
      <p:sp>
        <p:nvSpPr>
          <p:cNvPr id="3" name="Content Placeholder 2">
            <a:extLst>
              <a:ext uri="{FF2B5EF4-FFF2-40B4-BE49-F238E27FC236}">
                <a16:creationId xmlns:a16="http://schemas.microsoft.com/office/drawing/2014/main" id="{E128F5AC-DBFF-1640-9A45-D32962031AB4}"/>
              </a:ext>
            </a:extLst>
          </p:cNvPr>
          <p:cNvSpPr>
            <a:spLocks noGrp="1"/>
          </p:cNvSpPr>
          <p:nvPr>
            <p:ph idx="1"/>
          </p:nvPr>
        </p:nvSpPr>
        <p:spPr>
          <a:xfrm>
            <a:off x="481013" y="1043940"/>
            <a:ext cx="7616507" cy="5407660"/>
          </a:xfrm>
        </p:spPr>
        <p:txBody>
          <a:bodyPr>
            <a:normAutofit/>
          </a:bodyPr>
          <a:lstStyle/>
          <a:p>
            <a:pPr marL="0" indent="0">
              <a:buNone/>
            </a:pPr>
            <a:r>
              <a:rPr lang="en-US" cap="none" dirty="0">
                <a:effectLst/>
              </a:rPr>
              <a:t>Relationships between classes</a:t>
            </a:r>
          </a:p>
          <a:p>
            <a:pPr marL="0" indent="0">
              <a:buNone/>
            </a:pPr>
            <a:br>
              <a:rPr lang="en-US" sz="1600" cap="none" dirty="0"/>
            </a:br>
            <a:r>
              <a:rPr lang="en-US" cap="none" dirty="0">
                <a:effectLst/>
              </a:rPr>
              <a:t>UML is not just about pretty pictures. If used correctly, UML precisely conveys how code should be implemented from diagrams. If precisely interpreted, the implemented code will correctly reflect the intent of the designer. Can you describe what each of the relationships mean relative to your target programming language shown in the Figure below?</a:t>
            </a:r>
          </a:p>
          <a:p>
            <a:pPr marL="0" indent="0">
              <a:buNone/>
            </a:pPr>
            <a:r>
              <a:rPr lang="en-US" cap="none" dirty="0">
                <a:effectLst/>
              </a:rPr>
              <a:t>If you can't yet recognize them, no problem this section is meant to help you to understand UML class relationships. A class may be involved in one or more relationships with other classes. A relationship can be one of the following types:</a:t>
            </a:r>
          </a:p>
          <a:p>
            <a:endParaRPr lang="en-US" sz="1600" cap="none" dirty="0">
              <a:solidFill>
                <a:schemeClr val="tx1"/>
              </a:solidFill>
            </a:endParaRPr>
          </a:p>
        </p:txBody>
      </p:sp>
      <p:pic>
        <p:nvPicPr>
          <p:cNvPr id="4" name="Picture 3">
            <a:extLst>
              <a:ext uri="{FF2B5EF4-FFF2-40B4-BE49-F238E27FC236}">
                <a16:creationId xmlns:a16="http://schemas.microsoft.com/office/drawing/2014/main" id="{D79A3B72-4FF9-924B-A703-99079183CED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097520" y="2134870"/>
            <a:ext cx="3720506" cy="3351530"/>
          </a:xfrm>
          <a:prstGeom prst="rect">
            <a:avLst/>
          </a:prstGeom>
        </p:spPr>
      </p:pic>
    </p:spTree>
    <p:extLst>
      <p:ext uri="{BB962C8B-B14F-4D97-AF65-F5344CB8AC3E}">
        <p14:creationId xmlns:p14="http://schemas.microsoft.com/office/powerpoint/2010/main" val="17572969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CE55EC-AC31-B04F-BBB0-463AFA71457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1350" y="330200"/>
            <a:ext cx="10909300" cy="6197600"/>
          </a:xfrm>
          <a:prstGeom prst="rect">
            <a:avLst/>
          </a:prstGeom>
        </p:spPr>
      </p:pic>
    </p:spTree>
    <p:extLst>
      <p:ext uri="{BB962C8B-B14F-4D97-AF65-F5344CB8AC3E}">
        <p14:creationId xmlns:p14="http://schemas.microsoft.com/office/powerpoint/2010/main" val="714144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7EC75E3A-B1C8-4640-8A80-7124F5B4C087}"/>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176515" y="187409"/>
            <a:ext cx="1717110" cy="17171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374D0071-C6D0-C74D-ACFA-99829BCD99B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312334" y="419596"/>
            <a:ext cx="6786408" cy="6039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5630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23230-8377-B248-A320-B37FEAE9355C}"/>
              </a:ext>
            </a:extLst>
          </p:cNvPr>
          <p:cNvSpPr>
            <a:spLocks noGrp="1"/>
          </p:cNvSpPr>
          <p:nvPr>
            <p:ph type="title"/>
          </p:nvPr>
        </p:nvSpPr>
        <p:spPr/>
        <p:txBody>
          <a:bodyPr/>
          <a:lstStyle/>
          <a:p>
            <a:pPr rtl="1"/>
            <a:r>
              <a:rPr lang="en-US" dirty="0"/>
              <a:t>Google is your best friend from now ! </a:t>
            </a:r>
          </a:p>
        </p:txBody>
      </p:sp>
      <p:sp>
        <p:nvSpPr>
          <p:cNvPr id="3" name="Content Placeholder 2">
            <a:extLst>
              <a:ext uri="{FF2B5EF4-FFF2-40B4-BE49-F238E27FC236}">
                <a16:creationId xmlns:a16="http://schemas.microsoft.com/office/drawing/2014/main" id="{FC6F95B3-6768-E14E-8FDD-FEFDBB838907}"/>
              </a:ext>
            </a:extLst>
          </p:cNvPr>
          <p:cNvSpPr>
            <a:spLocks noGrp="1"/>
          </p:cNvSpPr>
          <p:nvPr>
            <p:ph idx="1"/>
          </p:nvPr>
        </p:nvSpPr>
        <p:spPr/>
        <p:txBody>
          <a:bodyPr/>
          <a:lstStyle/>
          <a:p>
            <a:pPr marL="0" indent="0">
              <a:buNone/>
            </a:pPr>
            <a:r>
              <a:rPr lang="en-US" cap="none" dirty="0"/>
              <a:t>How to </a:t>
            </a:r>
            <a:r>
              <a:rPr lang="en-US" cap="none" dirty="0" err="1"/>
              <a:t>syso</a:t>
            </a:r>
            <a:r>
              <a:rPr lang="en-US" cap="none" dirty="0"/>
              <a:t> in </a:t>
            </a:r>
            <a:r>
              <a:rPr lang="en-US" cap="none" dirty="0" err="1"/>
              <a:t>intellij</a:t>
            </a:r>
            <a:r>
              <a:rPr lang="en-US" cap="none" dirty="0"/>
              <a:t> ????</a:t>
            </a:r>
          </a:p>
          <a:p>
            <a:pPr marL="0" indent="0">
              <a:buNone/>
            </a:pPr>
            <a:r>
              <a:rPr lang="en-US" cap="none" dirty="0">
                <a:hlinkClick r:id="rId2"/>
              </a:rPr>
              <a:t>Answer</a:t>
            </a:r>
            <a:endParaRPr lang="en-US" cap="none" dirty="0"/>
          </a:p>
          <a:p>
            <a:pPr marL="285750" indent="-285750" algn="r" defTabSz="457200" rtl="1" eaLnBrk="1" latinLnBrk="0" hangingPunct="1">
              <a:spcBef>
                <a:spcPct val="20000"/>
              </a:spcBef>
              <a:spcAft>
                <a:spcPts val="600"/>
              </a:spcAft>
              <a:buClr>
                <a:schemeClr val="tx1"/>
              </a:buClr>
              <a:buSzPct val="100000"/>
              <a:buFont typeface="Arial"/>
              <a:buChar char="•"/>
            </a:pPr>
            <a:endParaRPr lang="en-US" dirty="0"/>
          </a:p>
        </p:txBody>
      </p:sp>
    </p:spTree>
    <p:extLst>
      <p:ext uri="{BB962C8B-B14F-4D97-AF65-F5344CB8AC3E}">
        <p14:creationId xmlns:p14="http://schemas.microsoft.com/office/powerpoint/2010/main" val="2078171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A2B4E-930A-C743-8934-CC7CA8A6144A}"/>
              </a:ext>
            </a:extLst>
          </p:cNvPr>
          <p:cNvSpPr>
            <a:spLocks noGrp="1"/>
          </p:cNvSpPr>
          <p:nvPr>
            <p:ph type="title"/>
          </p:nvPr>
        </p:nvSpPr>
        <p:spPr/>
        <p:txBody>
          <a:bodyPr/>
          <a:lstStyle/>
          <a:p>
            <a:pPr algn="ctr" rtl="1"/>
            <a:r>
              <a:rPr lang="he-IL" dirty="0"/>
              <a:t>יישור קו</a:t>
            </a:r>
            <a:br>
              <a:rPr lang="he-IL" dirty="0"/>
            </a:br>
            <a:r>
              <a:rPr lang="he-IL" dirty="0"/>
              <a:t>העתקה עמוקה (</a:t>
            </a:r>
            <a:r>
              <a:rPr lang="en-US" dirty="0"/>
              <a:t>deep copy</a:t>
            </a:r>
            <a:r>
              <a:rPr lang="he-IL" dirty="0"/>
              <a:t>)</a:t>
            </a:r>
            <a:br>
              <a:rPr lang="he-IL" dirty="0"/>
            </a:br>
            <a:r>
              <a:rPr lang="he-IL" dirty="0"/>
              <a:t> </a:t>
            </a:r>
            <a:endParaRPr lang="en-US" dirty="0"/>
          </a:p>
        </p:txBody>
      </p:sp>
      <p:pic>
        <p:nvPicPr>
          <p:cNvPr id="4" name="תמונה 8">
            <a:extLst>
              <a:ext uri="{FF2B5EF4-FFF2-40B4-BE49-F238E27FC236}">
                <a16:creationId xmlns:a16="http://schemas.microsoft.com/office/drawing/2014/main" id="{99AAB460-5918-3D46-BC3E-DEABBEE6174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6274" y="2514599"/>
            <a:ext cx="4811455" cy="2573215"/>
          </a:xfrm>
          <a:prstGeom prst="rect">
            <a:avLst/>
          </a:prstGeom>
        </p:spPr>
      </p:pic>
      <p:pic>
        <p:nvPicPr>
          <p:cNvPr id="5" name="תמונה 10">
            <a:extLst>
              <a:ext uri="{FF2B5EF4-FFF2-40B4-BE49-F238E27FC236}">
                <a16:creationId xmlns:a16="http://schemas.microsoft.com/office/drawing/2014/main" id="{A134423B-A81B-A344-A608-5E8A37D2F25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952868" y="2514599"/>
            <a:ext cx="5674984" cy="2573215"/>
          </a:xfrm>
          <a:prstGeom prst="rect">
            <a:avLst/>
          </a:prstGeom>
        </p:spPr>
      </p:pic>
      <p:sp>
        <p:nvSpPr>
          <p:cNvPr id="6" name="TextBox 5">
            <a:extLst>
              <a:ext uri="{FF2B5EF4-FFF2-40B4-BE49-F238E27FC236}">
                <a16:creationId xmlns:a16="http://schemas.microsoft.com/office/drawing/2014/main" id="{BA171B88-8B46-6F41-A554-84DDBD31E692}"/>
              </a:ext>
            </a:extLst>
          </p:cNvPr>
          <p:cNvSpPr txBox="1"/>
          <p:nvPr/>
        </p:nvSpPr>
        <p:spPr>
          <a:xfrm>
            <a:off x="5577729" y="5462953"/>
            <a:ext cx="6008376" cy="646331"/>
          </a:xfrm>
          <a:prstGeom prst="rect">
            <a:avLst/>
          </a:prstGeom>
          <a:noFill/>
        </p:spPr>
        <p:txBody>
          <a:bodyPr wrap="none" rtlCol="0">
            <a:spAutoFit/>
          </a:bodyPr>
          <a:lstStyle/>
          <a:p>
            <a:pPr algn="r" rtl="1"/>
            <a:r>
              <a:rPr lang="en-US" dirty="0">
                <a:hlinkClick r:id="rId4"/>
              </a:rPr>
              <a:t>https://www.youtube.com/watch?v=QaCYMgyprtc</a:t>
            </a:r>
            <a:endParaRPr lang="en-US" dirty="0"/>
          </a:p>
          <a:p>
            <a:pPr marL="0" algn="r" defTabSz="457200" rtl="1" eaLnBrk="1" latinLnBrk="0" hangingPunct="1"/>
            <a:endParaRPr lang="en-US" dirty="0"/>
          </a:p>
        </p:txBody>
      </p:sp>
    </p:spTree>
    <p:extLst>
      <p:ext uri="{BB962C8B-B14F-4D97-AF65-F5344CB8AC3E}">
        <p14:creationId xmlns:p14="http://schemas.microsoft.com/office/powerpoint/2010/main" val="118660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80">
                                          <p:stCondLst>
                                            <p:cond delay="0"/>
                                          </p:stCondLst>
                                        </p:cTn>
                                        <p:tgtEl>
                                          <p:spTgt spid="5"/>
                                        </p:tgtEl>
                                      </p:cBhvr>
                                    </p:animEffect>
                                    <p:anim calcmode="lin" valueType="num">
                                      <p:cBhvr>
                                        <p:cTn id="12"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7" dur="26">
                                          <p:stCondLst>
                                            <p:cond delay="650"/>
                                          </p:stCondLst>
                                        </p:cTn>
                                        <p:tgtEl>
                                          <p:spTgt spid="5"/>
                                        </p:tgtEl>
                                      </p:cBhvr>
                                      <p:to x="100000" y="60000"/>
                                    </p:animScale>
                                    <p:animScale>
                                      <p:cBhvr>
                                        <p:cTn id="18" dur="166" decel="50000">
                                          <p:stCondLst>
                                            <p:cond delay="676"/>
                                          </p:stCondLst>
                                        </p:cTn>
                                        <p:tgtEl>
                                          <p:spTgt spid="5"/>
                                        </p:tgtEl>
                                      </p:cBhvr>
                                      <p:to x="100000" y="100000"/>
                                    </p:animScale>
                                    <p:animScale>
                                      <p:cBhvr>
                                        <p:cTn id="19" dur="26">
                                          <p:stCondLst>
                                            <p:cond delay="1312"/>
                                          </p:stCondLst>
                                        </p:cTn>
                                        <p:tgtEl>
                                          <p:spTgt spid="5"/>
                                        </p:tgtEl>
                                      </p:cBhvr>
                                      <p:to x="100000" y="80000"/>
                                    </p:animScale>
                                    <p:animScale>
                                      <p:cBhvr>
                                        <p:cTn id="20" dur="166" decel="50000">
                                          <p:stCondLst>
                                            <p:cond delay="1338"/>
                                          </p:stCondLst>
                                        </p:cTn>
                                        <p:tgtEl>
                                          <p:spTgt spid="5"/>
                                        </p:tgtEl>
                                      </p:cBhvr>
                                      <p:to x="100000" y="100000"/>
                                    </p:animScale>
                                    <p:animScale>
                                      <p:cBhvr>
                                        <p:cTn id="21" dur="26">
                                          <p:stCondLst>
                                            <p:cond delay="1642"/>
                                          </p:stCondLst>
                                        </p:cTn>
                                        <p:tgtEl>
                                          <p:spTgt spid="5"/>
                                        </p:tgtEl>
                                      </p:cBhvr>
                                      <p:to x="100000" y="90000"/>
                                    </p:animScale>
                                    <p:animScale>
                                      <p:cBhvr>
                                        <p:cTn id="22" dur="166" decel="50000">
                                          <p:stCondLst>
                                            <p:cond delay="1668"/>
                                          </p:stCondLst>
                                        </p:cTn>
                                        <p:tgtEl>
                                          <p:spTgt spid="5"/>
                                        </p:tgtEl>
                                      </p:cBhvr>
                                      <p:to x="100000" y="100000"/>
                                    </p:animScale>
                                    <p:animScale>
                                      <p:cBhvr>
                                        <p:cTn id="23" dur="26">
                                          <p:stCondLst>
                                            <p:cond delay="1808"/>
                                          </p:stCondLst>
                                        </p:cTn>
                                        <p:tgtEl>
                                          <p:spTgt spid="5"/>
                                        </p:tgtEl>
                                      </p:cBhvr>
                                      <p:to x="100000" y="95000"/>
                                    </p:animScale>
                                    <p:animScale>
                                      <p:cBhvr>
                                        <p:cTn id="24"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EACED-D05B-2E48-9319-A80B8FE20003}"/>
              </a:ext>
            </a:extLst>
          </p:cNvPr>
          <p:cNvSpPr>
            <a:spLocks noGrp="1"/>
          </p:cNvSpPr>
          <p:nvPr>
            <p:ph type="title"/>
          </p:nvPr>
        </p:nvSpPr>
        <p:spPr/>
        <p:txBody>
          <a:bodyPr/>
          <a:lstStyle/>
          <a:p>
            <a:pPr algn="ctr" rtl="1"/>
            <a:r>
              <a:rPr lang="he-IL" dirty="0"/>
              <a:t>יישור קו</a:t>
            </a:r>
            <a:br>
              <a:rPr lang="he-IL" dirty="0"/>
            </a:br>
            <a:r>
              <a:rPr lang="he-IL" dirty="0"/>
              <a:t>המושג גנרי</a:t>
            </a:r>
            <a:endParaRPr lang="en-US" dirty="0"/>
          </a:p>
        </p:txBody>
      </p:sp>
      <p:sp>
        <p:nvSpPr>
          <p:cNvPr id="3" name="Content Placeholder 2">
            <a:extLst>
              <a:ext uri="{FF2B5EF4-FFF2-40B4-BE49-F238E27FC236}">
                <a16:creationId xmlns:a16="http://schemas.microsoft.com/office/drawing/2014/main" id="{E23B232D-0287-3E4B-8855-99879E2A0814}"/>
              </a:ext>
            </a:extLst>
          </p:cNvPr>
          <p:cNvSpPr>
            <a:spLocks noGrp="1"/>
          </p:cNvSpPr>
          <p:nvPr>
            <p:ph idx="1"/>
          </p:nvPr>
        </p:nvSpPr>
        <p:spPr/>
        <p:txBody>
          <a:bodyPr/>
          <a:lstStyle/>
          <a:p>
            <a:pPr marL="0" indent="0" algn="r" rtl="1">
              <a:buNone/>
            </a:pPr>
            <a:r>
              <a:rPr lang="he-IL" dirty="0"/>
              <a:t>תכנות גנרי - הוא סגנון פיתוח תוכנה בו אלגוריתמים נכתבים במונחים של טיפוסים שיוגדרו בהמשך, וסוג הטיפוס יוגדר על פי הצורך ואז יתבצע שימוש באלגוריתם עבור הטיפוס המסוים שנקבע. (ויקיפדיה)</a:t>
            </a:r>
            <a:endParaRPr lang="en-US" dirty="0"/>
          </a:p>
          <a:p>
            <a:pPr marL="0" indent="0" algn="r" rtl="1">
              <a:buNone/>
            </a:pPr>
            <a:endParaRPr lang="en-US" dirty="0"/>
          </a:p>
        </p:txBody>
      </p:sp>
    </p:spTree>
    <p:extLst>
      <p:ext uri="{BB962C8B-B14F-4D97-AF65-F5344CB8AC3E}">
        <p14:creationId xmlns:p14="http://schemas.microsoft.com/office/powerpoint/2010/main" val="3982513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BF99F5-5961-AE46-B97A-1540B273CB53}"/>
              </a:ext>
            </a:extLst>
          </p:cNvPr>
          <p:cNvSpPr/>
          <p:nvPr/>
        </p:nvSpPr>
        <p:spPr>
          <a:xfrm>
            <a:off x="500742" y="1478039"/>
            <a:ext cx="7857067" cy="4893647"/>
          </a:xfrm>
          <a:prstGeom prst="rect">
            <a:avLst/>
          </a:prstGeom>
          <a:solidFill>
            <a:schemeClr val="bg1"/>
          </a:solidFill>
        </p:spPr>
        <p:txBody>
          <a:bodyPr wrap="square">
            <a:spAutoFit/>
          </a:bodyPr>
          <a:lstStyle/>
          <a:p>
            <a:r>
              <a:rPr lang="en-US" sz="1200" dirty="0">
                <a:solidFill>
                  <a:srgbClr val="CC7832"/>
                </a:solidFill>
                <a:latin typeface="Mangal" panose="02040503050203030202" pitchFamily="18" charset="0"/>
                <a:cs typeface="Mangal" panose="02040503050203030202" pitchFamily="18" charset="0"/>
              </a:rPr>
              <a:t>public class </a:t>
            </a:r>
            <a:r>
              <a:rPr lang="en-US" sz="1200" dirty="0" err="1">
                <a:latin typeface="Mangal" panose="02040503050203030202" pitchFamily="18" charset="0"/>
                <a:cs typeface="Mangal" panose="02040503050203030202" pitchFamily="18" charset="0"/>
              </a:rPr>
              <a:t>GenericMethodTest</a:t>
            </a:r>
            <a:r>
              <a:rPr lang="en-US" sz="1200" dirty="0">
                <a:latin typeface="Mangal" panose="02040503050203030202" pitchFamily="18" charset="0"/>
                <a:cs typeface="Mangal" panose="02040503050203030202" pitchFamily="18" charset="0"/>
              </a:rPr>
              <a:t> {</a:t>
            </a:r>
            <a:br>
              <a:rPr lang="en-US" sz="1200" dirty="0">
                <a:latin typeface="Mangal" panose="02040503050203030202" pitchFamily="18" charset="0"/>
                <a:cs typeface="Mangal" panose="02040503050203030202" pitchFamily="18" charset="0"/>
              </a:rPr>
            </a:br>
            <a:r>
              <a:rPr lang="en-US" sz="1200" dirty="0">
                <a:latin typeface="Mangal" panose="02040503050203030202" pitchFamily="18" charset="0"/>
                <a:cs typeface="Mangal" panose="02040503050203030202" pitchFamily="18" charset="0"/>
              </a:rPr>
              <a:t>    </a:t>
            </a:r>
            <a:r>
              <a:rPr lang="en-US" sz="1200" dirty="0">
                <a:solidFill>
                  <a:srgbClr val="808080"/>
                </a:solidFill>
                <a:latin typeface="Mangal" panose="02040503050203030202" pitchFamily="18" charset="0"/>
                <a:cs typeface="Mangal" panose="02040503050203030202" pitchFamily="18" charset="0"/>
              </a:rPr>
              <a:t>// generic method </a:t>
            </a:r>
            <a:r>
              <a:rPr lang="en-US" sz="1200" dirty="0" err="1">
                <a:solidFill>
                  <a:srgbClr val="808080"/>
                </a:solidFill>
                <a:latin typeface="Mangal" panose="02040503050203030202" pitchFamily="18" charset="0"/>
                <a:cs typeface="Mangal" panose="02040503050203030202" pitchFamily="18" charset="0"/>
              </a:rPr>
              <a:t>printArray</a:t>
            </a:r>
            <a:br>
              <a:rPr lang="en-US" sz="1200" dirty="0">
                <a:solidFill>
                  <a:srgbClr val="808080"/>
                </a:solidFill>
                <a:latin typeface="Mangal" panose="02040503050203030202" pitchFamily="18" charset="0"/>
                <a:cs typeface="Mangal" panose="02040503050203030202" pitchFamily="18" charset="0"/>
              </a:rPr>
            </a:br>
            <a:r>
              <a:rPr lang="en-US" sz="1200" dirty="0">
                <a:solidFill>
                  <a:srgbClr val="808080"/>
                </a:solidFill>
                <a:latin typeface="Mangal" panose="02040503050203030202" pitchFamily="18" charset="0"/>
                <a:cs typeface="Mangal" panose="02040503050203030202" pitchFamily="18" charset="0"/>
              </a:rPr>
              <a:t>    </a:t>
            </a:r>
            <a:r>
              <a:rPr lang="en-US" sz="1200" dirty="0">
                <a:solidFill>
                  <a:srgbClr val="CC7832"/>
                </a:solidFill>
                <a:latin typeface="Mangal" panose="02040503050203030202" pitchFamily="18" charset="0"/>
                <a:cs typeface="Mangal" panose="02040503050203030202" pitchFamily="18" charset="0"/>
              </a:rPr>
              <a:t>public static </a:t>
            </a:r>
            <a:r>
              <a:rPr lang="en-US" sz="1200" dirty="0">
                <a:latin typeface="Mangal" panose="02040503050203030202" pitchFamily="18" charset="0"/>
                <a:cs typeface="Mangal" panose="02040503050203030202" pitchFamily="18" charset="0"/>
              </a:rPr>
              <a:t>&lt; </a:t>
            </a:r>
            <a:r>
              <a:rPr lang="en-US" sz="1200" dirty="0">
                <a:solidFill>
                  <a:srgbClr val="507874"/>
                </a:solidFill>
                <a:latin typeface="Mangal" panose="02040503050203030202" pitchFamily="18" charset="0"/>
                <a:cs typeface="Mangal" panose="02040503050203030202" pitchFamily="18" charset="0"/>
              </a:rPr>
              <a:t>E </a:t>
            </a:r>
            <a:r>
              <a:rPr lang="en-US" sz="1200" dirty="0">
                <a:latin typeface="Mangal" panose="02040503050203030202" pitchFamily="18" charset="0"/>
                <a:cs typeface="Mangal" panose="02040503050203030202" pitchFamily="18" charset="0"/>
              </a:rPr>
              <a:t>&gt; </a:t>
            </a:r>
            <a:r>
              <a:rPr lang="en-US" sz="1200" dirty="0">
                <a:solidFill>
                  <a:srgbClr val="CC7832"/>
                </a:solidFill>
                <a:latin typeface="Mangal" panose="02040503050203030202" pitchFamily="18" charset="0"/>
                <a:cs typeface="Mangal" panose="02040503050203030202" pitchFamily="18" charset="0"/>
              </a:rPr>
              <a:t>void </a:t>
            </a:r>
            <a:r>
              <a:rPr lang="en-US" sz="1200" dirty="0" err="1">
                <a:solidFill>
                  <a:srgbClr val="FFC66D"/>
                </a:solidFill>
                <a:latin typeface="Mangal" panose="02040503050203030202" pitchFamily="18" charset="0"/>
                <a:cs typeface="Mangal" panose="02040503050203030202" pitchFamily="18" charset="0"/>
              </a:rPr>
              <a:t>printArray</a:t>
            </a:r>
            <a:r>
              <a:rPr lang="en-US" sz="1200" dirty="0">
                <a:latin typeface="Mangal" panose="02040503050203030202" pitchFamily="18" charset="0"/>
                <a:cs typeface="Mangal" panose="02040503050203030202" pitchFamily="18" charset="0"/>
              </a:rPr>
              <a:t>( </a:t>
            </a:r>
            <a:r>
              <a:rPr lang="en-US" sz="1200" dirty="0">
                <a:solidFill>
                  <a:srgbClr val="507874"/>
                </a:solidFill>
                <a:latin typeface="Mangal" panose="02040503050203030202" pitchFamily="18" charset="0"/>
                <a:cs typeface="Mangal" panose="02040503050203030202" pitchFamily="18" charset="0"/>
              </a:rPr>
              <a:t>E</a:t>
            </a:r>
            <a:r>
              <a:rPr lang="en-US" sz="1200" dirty="0">
                <a:latin typeface="Mangal" panose="02040503050203030202" pitchFamily="18" charset="0"/>
                <a:cs typeface="Mangal" panose="02040503050203030202" pitchFamily="18" charset="0"/>
              </a:rPr>
              <a:t>[] </a:t>
            </a:r>
            <a:r>
              <a:rPr lang="en-US" sz="1200" dirty="0" err="1">
                <a:latin typeface="Mangal" panose="02040503050203030202" pitchFamily="18" charset="0"/>
                <a:cs typeface="Mangal" panose="02040503050203030202" pitchFamily="18" charset="0"/>
              </a:rPr>
              <a:t>inputArray</a:t>
            </a:r>
            <a:r>
              <a:rPr lang="en-US" sz="1200" dirty="0">
                <a:latin typeface="Mangal" panose="02040503050203030202" pitchFamily="18" charset="0"/>
                <a:cs typeface="Mangal" panose="02040503050203030202" pitchFamily="18" charset="0"/>
              </a:rPr>
              <a:t> ) {</a:t>
            </a:r>
            <a:br>
              <a:rPr lang="en-US" sz="1200" dirty="0">
                <a:latin typeface="Mangal" panose="02040503050203030202" pitchFamily="18" charset="0"/>
                <a:cs typeface="Mangal" panose="02040503050203030202" pitchFamily="18" charset="0"/>
              </a:rPr>
            </a:br>
            <a:r>
              <a:rPr lang="en-US" sz="1200" dirty="0">
                <a:latin typeface="Mangal" panose="02040503050203030202" pitchFamily="18" charset="0"/>
                <a:cs typeface="Mangal" panose="02040503050203030202" pitchFamily="18" charset="0"/>
              </a:rPr>
              <a:t>        </a:t>
            </a:r>
            <a:r>
              <a:rPr lang="en-US" sz="1200" dirty="0">
                <a:solidFill>
                  <a:srgbClr val="808080"/>
                </a:solidFill>
                <a:latin typeface="Mangal" panose="02040503050203030202" pitchFamily="18" charset="0"/>
                <a:cs typeface="Mangal" panose="02040503050203030202" pitchFamily="18" charset="0"/>
              </a:rPr>
              <a:t>// Display array elements</a:t>
            </a:r>
            <a:br>
              <a:rPr lang="en-US" sz="1200" dirty="0">
                <a:solidFill>
                  <a:srgbClr val="808080"/>
                </a:solidFill>
                <a:latin typeface="Mangal" panose="02040503050203030202" pitchFamily="18" charset="0"/>
                <a:cs typeface="Mangal" panose="02040503050203030202" pitchFamily="18" charset="0"/>
              </a:rPr>
            </a:br>
            <a:r>
              <a:rPr lang="en-US" sz="1200" dirty="0">
                <a:solidFill>
                  <a:srgbClr val="808080"/>
                </a:solidFill>
                <a:latin typeface="Mangal" panose="02040503050203030202" pitchFamily="18" charset="0"/>
                <a:cs typeface="Mangal" panose="02040503050203030202" pitchFamily="18" charset="0"/>
              </a:rPr>
              <a:t>        </a:t>
            </a:r>
            <a:r>
              <a:rPr lang="en-US" sz="1200" dirty="0">
                <a:solidFill>
                  <a:srgbClr val="CC7832"/>
                </a:solidFill>
                <a:latin typeface="Mangal" panose="02040503050203030202" pitchFamily="18" charset="0"/>
                <a:cs typeface="Mangal" panose="02040503050203030202" pitchFamily="18" charset="0"/>
              </a:rPr>
              <a:t>for</a:t>
            </a:r>
            <a:r>
              <a:rPr lang="en-US" sz="1200" dirty="0">
                <a:latin typeface="Mangal" panose="02040503050203030202" pitchFamily="18" charset="0"/>
                <a:cs typeface="Mangal" panose="02040503050203030202" pitchFamily="18" charset="0"/>
              </a:rPr>
              <a:t>(</a:t>
            </a:r>
            <a:r>
              <a:rPr lang="en-US" sz="1200" dirty="0">
                <a:solidFill>
                  <a:srgbClr val="507874"/>
                </a:solidFill>
                <a:latin typeface="Mangal" panose="02040503050203030202" pitchFamily="18" charset="0"/>
                <a:cs typeface="Mangal" panose="02040503050203030202" pitchFamily="18" charset="0"/>
              </a:rPr>
              <a:t>E </a:t>
            </a:r>
            <a:r>
              <a:rPr lang="en-US" sz="1200" dirty="0">
                <a:latin typeface="Mangal" panose="02040503050203030202" pitchFamily="18" charset="0"/>
                <a:cs typeface="Mangal" panose="02040503050203030202" pitchFamily="18" charset="0"/>
              </a:rPr>
              <a:t>element : </a:t>
            </a:r>
            <a:r>
              <a:rPr lang="en-US" sz="1200" dirty="0" err="1">
                <a:latin typeface="Mangal" panose="02040503050203030202" pitchFamily="18" charset="0"/>
                <a:cs typeface="Mangal" panose="02040503050203030202" pitchFamily="18" charset="0"/>
              </a:rPr>
              <a:t>inputArray</a:t>
            </a:r>
            <a:r>
              <a:rPr lang="en-US" sz="1200" dirty="0">
                <a:latin typeface="Mangal" panose="02040503050203030202" pitchFamily="18" charset="0"/>
                <a:cs typeface="Mangal" panose="02040503050203030202" pitchFamily="18" charset="0"/>
              </a:rPr>
              <a:t>) {</a:t>
            </a:r>
            <a:br>
              <a:rPr lang="en-US" sz="1200" dirty="0">
                <a:latin typeface="Mangal" panose="02040503050203030202" pitchFamily="18" charset="0"/>
                <a:cs typeface="Mangal" panose="02040503050203030202" pitchFamily="18" charset="0"/>
              </a:rPr>
            </a:br>
            <a:r>
              <a:rPr lang="en-US" sz="1200" dirty="0">
                <a:latin typeface="Mangal" panose="02040503050203030202" pitchFamily="18" charset="0"/>
                <a:cs typeface="Mangal" panose="02040503050203030202" pitchFamily="18" charset="0"/>
              </a:rPr>
              <a:t>            </a:t>
            </a:r>
            <a:r>
              <a:rPr lang="en-US" sz="1200" dirty="0" err="1">
                <a:latin typeface="Mangal" panose="02040503050203030202" pitchFamily="18" charset="0"/>
                <a:cs typeface="Mangal" panose="02040503050203030202" pitchFamily="18" charset="0"/>
              </a:rPr>
              <a:t>System.</a:t>
            </a:r>
            <a:r>
              <a:rPr lang="en-US" sz="1200" i="1" dirty="0" err="1">
                <a:solidFill>
                  <a:srgbClr val="9876AA"/>
                </a:solidFill>
                <a:latin typeface="Mangal" panose="02040503050203030202" pitchFamily="18" charset="0"/>
                <a:cs typeface="Mangal" panose="02040503050203030202" pitchFamily="18" charset="0"/>
              </a:rPr>
              <a:t>out</a:t>
            </a:r>
            <a:r>
              <a:rPr lang="en-US" sz="1200" dirty="0" err="1">
                <a:latin typeface="Mangal" panose="02040503050203030202" pitchFamily="18" charset="0"/>
                <a:cs typeface="Mangal" panose="02040503050203030202" pitchFamily="18" charset="0"/>
              </a:rPr>
              <a:t>.printf</a:t>
            </a:r>
            <a:r>
              <a:rPr lang="en-US" sz="1200" dirty="0">
                <a:latin typeface="Mangal" panose="02040503050203030202" pitchFamily="18" charset="0"/>
                <a:cs typeface="Mangal" panose="02040503050203030202" pitchFamily="18" charset="0"/>
              </a:rPr>
              <a:t>(</a:t>
            </a:r>
            <a:r>
              <a:rPr lang="en-US" sz="1200" dirty="0">
                <a:solidFill>
                  <a:srgbClr val="6A8759"/>
                </a:solidFill>
                <a:latin typeface="Mangal" panose="02040503050203030202" pitchFamily="18" charset="0"/>
                <a:cs typeface="Mangal" panose="02040503050203030202" pitchFamily="18" charset="0"/>
              </a:rPr>
              <a:t>"%s "</a:t>
            </a:r>
            <a:r>
              <a:rPr lang="en-US" sz="1200" dirty="0">
                <a:solidFill>
                  <a:srgbClr val="CC7832"/>
                </a:solidFill>
                <a:latin typeface="Mangal" panose="02040503050203030202" pitchFamily="18" charset="0"/>
                <a:cs typeface="Mangal" panose="02040503050203030202" pitchFamily="18" charset="0"/>
              </a:rPr>
              <a:t>, </a:t>
            </a:r>
            <a:r>
              <a:rPr lang="en-US" sz="1200" dirty="0">
                <a:latin typeface="Mangal" panose="02040503050203030202" pitchFamily="18" charset="0"/>
                <a:cs typeface="Mangal" panose="02040503050203030202" pitchFamily="18" charset="0"/>
              </a:rPr>
              <a:t>element)</a:t>
            </a:r>
            <a:r>
              <a:rPr lang="en-US" sz="1200" dirty="0">
                <a:solidFill>
                  <a:srgbClr val="CC7832"/>
                </a:solidFill>
                <a:latin typeface="Mangal" panose="02040503050203030202" pitchFamily="18" charset="0"/>
                <a:cs typeface="Mangal" panose="02040503050203030202" pitchFamily="18" charset="0"/>
              </a:rPr>
              <a:t>;</a:t>
            </a:r>
            <a:br>
              <a:rPr lang="en-US" sz="1200" dirty="0">
                <a:solidFill>
                  <a:srgbClr val="CC7832"/>
                </a:solidFill>
                <a:latin typeface="Mangal" panose="02040503050203030202" pitchFamily="18" charset="0"/>
                <a:cs typeface="Mangal" panose="02040503050203030202" pitchFamily="18" charset="0"/>
              </a:rPr>
            </a:br>
            <a:r>
              <a:rPr lang="en-US" sz="1200" dirty="0">
                <a:solidFill>
                  <a:srgbClr val="CC7832"/>
                </a:solidFill>
                <a:latin typeface="Mangal" panose="02040503050203030202" pitchFamily="18" charset="0"/>
                <a:cs typeface="Mangal" panose="02040503050203030202" pitchFamily="18" charset="0"/>
              </a:rPr>
              <a:t>        </a:t>
            </a:r>
            <a:r>
              <a:rPr lang="en-US" sz="1200" dirty="0">
                <a:latin typeface="Mangal" panose="02040503050203030202" pitchFamily="18" charset="0"/>
                <a:cs typeface="Mangal" panose="02040503050203030202" pitchFamily="18" charset="0"/>
              </a:rPr>
              <a:t>}</a:t>
            </a:r>
            <a:br>
              <a:rPr lang="en-US" sz="1200" dirty="0">
                <a:latin typeface="Mangal" panose="02040503050203030202" pitchFamily="18" charset="0"/>
                <a:cs typeface="Mangal" panose="02040503050203030202" pitchFamily="18" charset="0"/>
              </a:rPr>
            </a:br>
            <a:r>
              <a:rPr lang="en-US" sz="1200" dirty="0">
                <a:latin typeface="Mangal" panose="02040503050203030202" pitchFamily="18" charset="0"/>
                <a:cs typeface="Mangal" panose="02040503050203030202" pitchFamily="18" charset="0"/>
              </a:rPr>
              <a:t>        </a:t>
            </a:r>
            <a:r>
              <a:rPr lang="en-US" sz="1200" dirty="0" err="1">
                <a:latin typeface="Mangal" panose="02040503050203030202" pitchFamily="18" charset="0"/>
                <a:cs typeface="Mangal" panose="02040503050203030202" pitchFamily="18" charset="0"/>
              </a:rPr>
              <a:t>System.</a:t>
            </a:r>
            <a:r>
              <a:rPr lang="en-US" sz="1200" i="1" dirty="0" err="1">
                <a:solidFill>
                  <a:srgbClr val="9876AA"/>
                </a:solidFill>
                <a:latin typeface="Mangal" panose="02040503050203030202" pitchFamily="18" charset="0"/>
                <a:cs typeface="Mangal" panose="02040503050203030202" pitchFamily="18" charset="0"/>
              </a:rPr>
              <a:t>out</a:t>
            </a:r>
            <a:r>
              <a:rPr lang="en-US" sz="1200" dirty="0" err="1">
                <a:latin typeface="Mangal" panose="02040503050203030202" pitchFamily="18" charset="0"/>
                <a:cs typeface="Mangal" panose="02040503050203030202" pitchFamily="18" charset="0"/>
              </a:rPr>
              <a:t>.println</a:t>
            </a:r>
            <a:r>
              <a:rPr lang="en-US" sz="1200" dirty="0">
                <a:latin typeface="Mangal" panose="02040503050203030202" pitchFamily="18" charset="0"/>
                <a:cs typeface="Mangal" panose="02040503050203030202" pitchFamily="18" charset="0"/>
              </a:rPr>
              <a:t>()</a:t>
            </a:r>
            <a:r>
              <a:rPr lang="en-US" sz="1200" dirty="0">
                <a:solidFill>
                  <a:srgbClr val="CC7832"/>
                </a:solidFill>
                <a:latin typeface="Mangal" panose="02040503050203030202" pitchFamily="18" charset="0"/>
                <a:cs typeface="Mangal" panose="02040503050203030202" pitchFamily="18" charset="0"/>
              </a:rPr>
              <a:t>;</a:t>
            </a:r>
            <a:br>
              <a:rPr lang="en-US" sz="1200" dirty="0">
                <a:solidFill>
                  <a:srgbClr val="CC7832"/>
                </a:solidFill>
                <a:latin typeface="Mangal" panose="02040503050203030202" pitchFamily="18" charset="0"/>
                <a:cs typeface="Mangal" panose="02040503050203030202" pitchFamily="18" charset="0"/>
              </a:rPr>
            </a:br>
            <a:r>
              <a:rPr lang="en-US" sz="1200" dirty="0">
                <a:solidFill>
                  <a:srgbClr val="CC7832"/>
                </a:solidFill>
                <a:latin typeface="Mangal" panose="02040503050203030202" pitchFamily="18" charset="0"/>
                <a:cs typeface="Mangal" panose="02040503050203030202" pitchFamily="18" charset="0"/>
              </a:rPr>
              <a:t>    </a:t>
            </a:r>
            <a:r>
              <a:rPr lang="en-US" sz="1200" dirty="0">
                <a:latin typeface="Mangal" panose="02040503050203030202" pitchFamily="18" charset="0"/>
                <a:cs typeface="Mangal" panose="02040503050203030202" pitchFamily="18" charset="0"/>
              </a:rPr>
              <a:t>}</a:t>
            </a:r>
            <a:br>
              <a:rPr lang="en-US" sz="1200" dirty="0">
                <a:latin typeface="Mangal" panose="02040503050203030202" pitchFamily="18" charset="0"/>
                <a:cs typeface="Mangal" panose="02040503050203030202" pitchFamily="18" charset="0"/>
              </a:rPr>
            </a:br>
            <a:br>
              <a:rPr lang="en-US" sz="1200" dirty="0">
                <a:latin typeface="Mangal" panose="02040503050203030202" pitchFamily="18" charset="0"/>
                <a:cs typeface="Mangal" panose="02040503050203030202" pitchFamily="18" charset="0"/>
              </a:rPr>
            </a:br>
            <a:r>
              <a:rPr lang="en-US" sz="1200" dirty="0">
                <a:latin typeface="Mangal" panose="02040503050203030202" pitchFamily="18" charset="0"/>
                <a:cs typeface="Mangal" panose="02040503050203030202" pitchFamily="18" charset="0"/>
              </a:rPr>
              <a:t>    </a:t>
            </a:r>
            <a:r>
              <a:rPr lang="en-US" sz="1200" dirty="0">
                <a:solidFill>
                  <a:srgbClr val="CC7832"/>
                </a:solidFill>
                <a:latin typeface="Mangal" panose="02040503050203030202" pitchFamily="18" charset="0"/>
                <a:cs typeface="Mangal" panose="02040503050203030202" pitchFamily="18" charset="0"/>
              </a:rPr>
              <a:t>public static void </a:t>
            </a:r>
            <a:r>
              <a:rPr lang="en-US" sz="1200" dirty="0">
                <a:solidFill>
                  <a:srgbClr val="FFC66D"/>
                </a:solidFill>
                <a:latin typeface="Mangal" panose="02040503050203030202" pitchFamily="18" charset="0"/>
                <a:cs typeface="Mangal" panose="02040503050203030202" pitchFamily="18" charset="0"/>
              </a:rPr>
              <a:t>main</a:t>
            </a:r>
            <a:r>
              <a:rPr lang="en-US" sz="1200" dirty="0">
                <a:latin typeface="Mangal" panose="02040503050203030202" pitchFamily="18" charset="0"/>
                <a:cs typeface="Mangal" panose="02040503050203030202" pitchFamily="18" charset="0"/>
              </a:rPr>
              <a:t>(String </a:t>
            </a:r>
            <a:r>
              <a:rPr lang="en-US" sz="1200" dirty="0" err="1">
                <a:latin typeface="Mangal" panose="02040503050203030202" pitchFamily="18" charset="0"/>
                <a:cs typeface="Mangal" panose="02040503050203030202" pitchFamily="18" charset="0"/>
              </a:rPr>
              <a:t>args</a:t>
            </a:r>
            <a:r>
              <a:rPr lang="en-US" sz="1200" dirty="0">
                <a:latin typeface="Mangal" panose="02040503050203030202" pitchFamily="18" charset="0"/>
                <a:cs typeface="Mangal" panose="02040503050203030202" pitchFamily="18" charset="0"/>
              </a:rPr>
              <a:t>[]) {</a:t>
            </a:r>
            <a:br>
              <a:rPr lang="en-US" sz="1200" dirty="0">
                <a:latin typeface="Mangal" panose="02040503050203030202" pitchFamily="18" charset="0"/>
                <a:cs typeface="Mangal" panose="02040503050203030202" pitchFamily="18" charset="0"/>
              </a:rPr>
            </a:br>
            <a:r>
              <a:rPr lang="en-US" sz="1200" dirty="0">
                <a:latin typeface="Mangal" panose="02040503050203030202" pitchFamily="18" charset="0"/>
                <a:cs typeface="Mangal" panose="02040503050203030202" pitchFamily="18" charset="0"/>
              </a:rPr>
              <a:t>        </a:t>
            </a:r>
            <a:r>
              <a:rPr lang="en-US" sz="1200" dirty="0">
                <a:solidFill>
                  <a:srgbClr val="808080"/>
                </a:solidFill>
                <a:latin typeface="Mangal" panose="02040503050203030202" pitchFamily="18" charset="0"/>
                <a:cs typeface="Mangal" panose="02040503050203030202" pitchFamily="18" charset="0"/>
              </a:rPr>
              <a:t>// Create arrays of Integer, Double and Character</a:t>
            </a:r>
            <a:br>
              <a:rPr lang="en-US" sz="1200" dirty="0">
                <a:solidFill>
                  <a:srgbClr val="808080"/>
                </a:solidFill>
                <a:latin typeface="Mangal" panose="02040503050203030202" pitchFamily="18" charset="0"/>
                <a:cs typeface="Mangal" panose="02040503050203030202" pitchFamily="18" charset="0"/>
              </a:rPr>
            </a:br>
            <a:r>
              <a:rPr lang="en-US" sz="1200" dirty="0">
                <a:solidFill>
                  <a:srgbClr val="808080"/>
                </a:solidFill>
                <a:latin typeface="Mangal" panose="02040503050203030202" pitchFamily="18" charset="0"/>
                <a:cs typeface="Mangal" panose="02040503050203030202" pitchFamily="18" charset="0"/>
              </a:rPr>
              <a:t>        </a:t>
            </a:r>
            <a:r>
              <a:rPr lang="en-US" sz="1200" dirty="0">
                <a:latin typeface="Mangal" panose="02040503050203030202" pitchFamily="18" charset="0"/>
                <a:cs typeface="Mangal" panose="02040503050203030202" pitchFamily="18" charset="0"/>
              </a:rPr>
              <a:t>Integer[] </a:t>
            </a:r>
            <a:r>
              <a:rPr lang="en-US" sz="1200" dirty="0" err="1">
                <a:latin typeface="Mangal" panose="02040503050203030202" pitchFamily="18" charset="0"/>
                <a:cs typeface="Mangal" panose="02040503050203030202" pitchFamily="18" charset="0"/>
              </a:rPr>
              <a:t>intArray</a:t>
            </a:r>
            <a:r>
              <a:rPr lang="en-US" sz="1200" dirty="0">
                <a:latin typeface="Mangal" panose="02040503050203030202" pitchFamily="18" charset="0"/>
                <a:cs typeface="Mangal" panose="02040503050203030202" pitchFamily="18" charset="0"/>
              </a:rPr>
              <a:t> = { </a:t>
            </a:r>
            <a:r>
              <a:rPr lang="en-US" sz="1200" dirty="0">
                <a:solidFill>
                  <a:srgbClr val="6897BB"/>
                </a:solidFill>
                <a:latin typeface="Mangal" panose="02040503050203030202" pitchFamily="18" charset="0"/>
                <a:cs typeface="Mangal" panose="02040503050203030202" pitchFamily="18" charset="0"/>
              </a:rPr>
              <a:t>1</a:t>
            </a:r>
            <a:r>
              <a:rPr lang="en-US" sz="1200" dirty="0">
                <a:solidFill>
                  <a:srgbClr val="CC7832"/>
                </a:solidFill>
                <a:latin typeface="Mangal" panose="02040503050203030202" pitchFamily="18" charset="0"/>
                <a:cs typeface="Mangal" panose="02040503050203030202" pitchFamily="18" charset="0"/>
              </a:rPr>
              <a:t>, </a:t>
            </a:r>
            <a:r>
              <a:rPr lang="en-US" sz="1200" dirty="0">
                <a:solidFill>
                  <a:srgbClr val="6897BB"/>
                </a:solidFill>
                <a:latin typeface="Mangal" panose="02040503050203030202" pitchFamily="18" charset="0"/>
                <a:cs typeface="Mangal" panose="02040503050203030202" pitchFamily="18" charset="0"/>
              </a:rPr>
              <a:t>2</a:t>
            </a:r>
            <a:r>
              <a:rPr lang="en-US" sz="1200" dirty="0">
                <a:solidFill>
                  <a:srgbClr val="CC7832"/>
                </a:solidFill>
                <a:latin typeface="Mangal" panose="02040503050203030202" pitchFamily="18" charset="0"/>
                <a:cs typeface="Mangal" panose="02040503050203030202" pitchFamily="18" charset="0"/>
              </a:rPr>
              <a:t>, </a:t>
            </a:r>
            <a:r>
              <a:rPr lang="en-US" sz="1200" dirty="0">
                <a:solidFill>
                  <a:srgbClr val="6897BB"/>
                </a:solidFill>
                <a:latin typeface="Mangal" panose="02040503050203030202" pitchFamily="18" charset="0"/>
                <a:cs typeface="Mangal" panose="02040503050203030202" pitchFamily="18" charset="0"/>
              </a:rPr>
              <a:t>3</a:t>
            </a:r>
            <a:r>
              <a:rPr lang="en-US" sz="1200" dirty="0">
                <a:solidFill>
                  <a:srgbClr val="CC7832"/>
                </a:solidFill>
                <a:latin typeface="Mangal" panose="02040503050203030202" pitchFamily="18" charset="0"/>
                <a:cs typeface="Mangal" panose="02040503050203030202" pitchFamily="18" charset="0"/>
              </a:rPr>
              <a:t>, </a:t>
            </a:r>
            <a:r>
              <a:rPr lang="en-US" sz="1200" dirty="0">
                <a:solidFill>
                  <a:srgbClr val="6897BB"/>
                </a:solidFill>
                <a:latin typeface="Mangal" panose="02040503050203030202" pitchFamily="18" charset="0"/>
                <a:cs typeface="Mangal" panose="02040503050203030202" pitchFamily="18" charset="0"/>
              </a:rPr>
              <a:t>4</a:t>
            </a:r>
            <a:r>
              <a:rPr lang="en-US" sz="1200" dirty="0">
                <a:solidFill>
                  <a:srgbClr val="CC7832"/>
                </a:solidFill>
                <a:latin typeface="Mangal" panose="02040503050203030202" pitchFamily="18" charset="0"/>
                <a:cs typeface="Mangal" panose="02040503050203030202" pitchFamily="18" charset="0"/>
              </a:rPr>
              <a:t>, </a:t>
            </a:r>
            <a:r>
              <a:rPr lang="en-US" sz="1200" dirty="0">
                <a:solidFill>
                  <a:srgbClr val="6897BB"/>
                </a:solidFill>
                <a:latin typeface="Mangal" panose="02040503050203030202" pitchFamily="18" charset="0"/>
                <a:cs typeface="Mangal" panose="02040503050203030202" pitchFamily="18" charset="0"/>
              </a:rPr>
              <a:t>5 </a:t>
            </a:r>
            <a:r>
              <a:rPr lang="en-US" sz="1200" dirty="0">
                <a:latin typeface="Mangal" panose="02040503050203030202" pitchFamily="18" charset="0"/>
                <a:cs typeface="Mangal" panose="02040503050203030202" pitchFamily="18" charset="0"/>
              </a:rPr>
              <a:t>}</a:t>
            </a:r>
            <a:r>
              <a:rPr lang="en-US" sz="1200" dirty="0">
                <a:solidFill>
                  <a:srgbClr val="CC7832"/>
                </a:solidFill>
                <a:latin typeface="Mangal" panose="02040503050203030202" pitchFamily="18" charset="0"/>
                <a:cs typeface="Mangal" panose="02040503050203030202" pitchFamily="18" charset="0"/>
              </a:rPr>
              <a:t>;</a:t>
            </a:r>
            <a:br>
              <a:rPr lang="en-US" sz="1200" dirty="0">
                <a:solidFill>
                  <a:srgbClr val="CC7832"/>
                </a:solidFill>
                <a:latin typeface="Mangal" panose="02040503050203030202" pitchFamily="18" charset="0"/>
                <a:cs typeface="Mangal" panose="02040503050203030202" pitchFamily="18" charset="0"/>
              </a:rPr>
            </a:br>
            <a:r>
              <a:rPr lang="en-US" sz="1200" dirty="0">
                <a:solidFill>
                  <a:srgbClr val="CC7832"/>
                </a:solidFill>
                <a:latin typeface="Mangal" panose="02040503050203030202" pitchFamily="18" charset="0"/>
                <a:cs typeface="Mangal" panose="02040503050203030202" pitchFamily="18" charset="0"/>
              </a:rPr>
              <a:t>        </a:t>
            </a:r>
            <a:r>
              <a:rPr lang="en-US" sz="1200" dirty="0">
                <a:latin typeface="Mangal" panose="02040503050203030202" pitchFamily="18" charset="0"/>
                <a:cs typeface="Mangal" panose="02040503050203030202" pitchFamily="18" charset="0"/>
              </a:rPr>
              <a:t>Double[] </a:t>
            </a:r>
            <a:r>
              <a:rPr lang="en-US" sz="1200" dirty="0" err="1">
                <a:latin typeface="Mangal" panose="02040503050203030202" pitchFamily="18" charset="0"/>
                <a:cs typeface="Mangal" panose="02040503050203030202" pitchFamily="18" charset="0"/>
              </a:rPr>
              <a:t>doubleArray</a:t>
            </a:r>
            <a:r>
              <a:rPr lang="en-US" sz="1200" dirty="0">
                <a:latin typeface="Mangal" panose="02040503050203030202" pitchFamily="18" charset="0"/>
                <a:cs typeface="Mangal" panose="02040503050203030202" pitchFamily="18" charset="0"/>
              </a:rPr>
              <a:t> = { </a:t>
            </a:r>
            <a:r>
              <a:rPr lang="en-US" sz="1200" dirty="0">
                <a:solidFill>
                  <a:srgbClr val="6897BB"/>
                </a:solidFill>
                <a:latin typeface="Mangal" panose="02040503050203030202" pitchFamily="18" charset="0"/>
                <a:cs typeface="Mangal" panose="02040503050203030202" pitchFamily="18" charset="0"/>
              </a:rPr>
              <a:t>1.1</a:t>
            </a:r>
            <a:r>
              <a:rPr lang="en-US" sz="1200" dirty="0">
                <a:solidFill>
                  <a:srgbClr val="CC7832"/>
                </a:solidFill>
                <a:latin typeface="Mangal" panose="02040503050203030202" pitchFamily="18" charset="0"/>
                <a:cs typeface="Mangal" panose="02040503050203030202" pitchFamily="18" charset="0"/>
              </a:rPr>
              <a:t>, </a:t>
            </a:r>
            <a:r>
              <a:rPr lang="en-US" sz="1200" dirty="0">
                <a:solidFill>
                  <a:srgbClr val="6897BB"/>
                </a:solidFill>
                <a:latin typeface="Mangal" panose="02040503050203030202" pitchFamily="18" charset="0"/>
                <a:cs typeface="Mangal" panose="02040503050203030202" pitchFamily="18" charset="0"/>
              </a:rPr>
              <a:t>2.2</a:t>
            </a:r>
            <a:r>
              <a:rPr lang="en-US" sz="1200" dirty="0">
                <a:solidFill>
                  <a:srgbClr val="CC7832"/>
                </a:solidFill>
                <a:latin typeface="Mangal" panose="02040503050203030202" pitchFamily="18" charset="0"/>
                <a:cs typeface="Mangal" panose="02040503050203030202" pitchFamily="18" charset="0"/>
              </a:rPr>
              <a:t>, </a:t>
            </a:r>
            <a:r>
              <a:rPr lang="en-US" sz="1200" dirty="0">
                <a:solidFill>
                  <a:srgbClr val="6897BB"/>
                </a:solidFill>
                <a:latin typeface="Mangal" panose="02040503050203030202" pitchFamily="18" charset="0"/>
                <a:cs typeface="Mangal" panose="02040503050203030202" pitchFamily="18" charset="0"/>
              </a:rPr>
              <a:t>3.3</a:t>
            </a:r>
            <a:r>
              <a:rPr lang="en-US" sz="1200" dirty="0">
                <a:solidFill>
                  <a:srgbClr val="CC7832"/>
                </a:solidFill>
                <a:latin typeface="Mangal" panose="02040503050203030202" pitchFamily="18" charset="0"/>
                <a:cs typeface="Mangal" panose="02040503050203030202" pitchFamily="18" charset="0"/>
              </a:rPr>
              <a:t>, </a:t>
            </a:r>
            <a:r>
              <a:rPr lang="en-US" sz="1200" dirty="0">
                <a:solidFill>
                  <a:srgbClr val="6897BB"/>
                </a:solidFill>
                <a:latin typeface="Mangal" panose="02040503050203030202" pitchFamily="18" charset="0"/>
                <a:cs typeface="Mangal" panose="02040503050203030202" pitchFamily="18" charset="0"/>
              </a:rPr>
              <a:t>4.4 </a:t>
            </a:r>
            <a:r>
              <a:rPr lang="en-US" sz="1200" dirty="0">
                <a:latin typeface="Mangal" panose="02040503050203030202" pitchFamily="18" charset="0"/>
                <a:cs typeface="Mangal" panose="02040503050203030202" pitchFamily="18" charset="0"/>
              </a:rPr>
              <a:t>}</a:t>
            </a:r>
            <a:r>
              <a:rPr lang="en-US" sz="1200" dirty="0">
                <a:solidFill>
                  <a:srgbClr val="CC7832"/>
                </a:solidFill>
                <a:latin typeface="Mangal" panose="02040503050203030202" pitchFamily="18" charset="0"/>
                <a:cs typeface="Mangal" panose="02040503050203030202" pitchFamily="18" charset="0"/>
              </a:rPr>
              <a:t>;</a:t>
            </a:r>
            <a:br>
              <a:rPr lang="en-US" sz="1200" dirty="0">
                <a:solidFill>
                  <a:srgbClr val="CC7832"/>
                </a:solidFill>
                <a:latin typeface="Mangal" panose="02040503050203030202" pitchFamily="18" charset="0"/>
                <a:cs typeface="Mangal" panose="02040503050203030202" pitchFamily="18" charset="0"/>
              </a:rPr>
            </a:br>
            <a:r>
              <a:rPr lang="en-US" sz="1200" dirty="0">
                <a:solidFill>
                  <a:srgbClr val="CC7832"/>
                </a:solidFill>
                <a:latin typeface="Mangal" panose="02040503050203030202" pitchFamily="18" charset="0"/>
                <a:cs typeface="Mangal" panose="02040503050203030202" pitchFamily="18" charset="0"/>
              </a:rPr>
              <a:t>        </a:t>
            </a:r>
            <a:r>
              <a:rPr lang="en-US" sz="1200" dirty="0">
                <a:latin typeface="Mangal" panose="02040503050203030202" pitchFamily="18" charset="0"/>
                <a:cs typeface="Mangal" panose="02040503050203030202" pitchFamily="18" charset="0"/>
              </a:rPr>
              <a:t>Character[] </a:t>
            </a:r>
            <a:r>
              <a:rPr lang="en-US" sz="1200" dirty="0" err="1">
                <a:latin typeface="Mangal" panose="02040503050203030202" pitchFamily="18" charset="0"/>
                <a:cs typeface="Mangal" panose="02040503050203030202" pitchFamily="18" charset="0"/>
              </a:rPr>
              <a:t>charArray</a:t>
            </a:r>
            <a:r>
              <a:rPr lang="en-US" sz="1200" dirty="0">
                <a:latin typeface="Mangal" panose="02040503050203030202" pitchFamily="18" charset="0"/>
                <a:cs typeface="Mangal" panose="02040503050203030202" pitchFamily="18" charset="0"/>
              </a:rPr>
              <a:t> = { </a:t>
            </a:r>
            <a:r>
              <a:rPr lang="en-US" sz="1200" dirty="0">
                <a:solidFill>
                  <a:srgbClr val="6A8759"/>
                </a:solidFill>
                <a:latin typeface="Mangal" panose="02040503050203030202" pitchFamily="18" charset="0"/>
                <a:cs typeface="Mangal" panose="02040503050203030202" pitchFamily="18" charset="0"/>
              </a:rPr>
              <a:t>'H'</a:t>
            </a:r>
            <a:r>
              <a:rPr lang="en-US" sz="1200" dirty="0">
                <a:solidFill>
                  <a:srgbClr val="CC7832"/>
                </a:solidFill>
                <a:latin typeface="Mangal" panose="02040503050203030202" pitchFamily="18" charset="0"/>
                <a:cs typeface="Mangal" panose="02040503050203030202" pitchFamily="18" charset="0"/>
              </a:rPr>
              <a:t>, </a:t>
            </a:r>
            <a:r>
              <a:rPr lang="en-US" sz="1200" dirty="0">
                <a:solidFill>
                  <a:srgbClr val="6A8759"/>
                </a:solidFill>
                <a:latin typeface="Mangal" panose="02040503050203030202" pitchFamily="18" charset="0"/>
                <a:cs typeface="Mangal" panose="02040503050203030202" pitchFamily="18" charset="0"/>
              </a:rPr>
              <a:t>'E'</a:t>
            </a:r>
            <a:r>
              <a:rPr lang="en-US" sz="1200" dirty="0">
                <a:solidFill>
                  <a:srgbClr val="CC7832"/>
                </a:solidFill>
                <a:latin typeface="Mangal" panose="02040503050203030202" pitchFamily="18" charset="0"/>
                <a:cs typeface="Mangal" panose="02040503050203030202" pitchFamily="18" charset="0"/>
              </a:rPr>
              <a:t>, </a:t>
            </a:r>
            <a:r>
              <a:rPr lang="en-US" sz="1200" dirty="0">
                <a:solidFill>
                  <a:srgbClr val="6A8759"/>
                </a:solidFill>
                <a:latin typeface="Mangal" panose="02040503050203030202" pitchFamily="18" charset="0"/>
                <a:cs typeface="Mangal" panose="02040503050203030202" pitchFamily="18" charset="0"/>
              </a:rPr>
              <a:t>'L'</a:t>
            </a:r>
            <a:r>
              <a:rPr lang="en-US" sz="1200" dirty="0">
                <a:solidFill>
                  <a:srgbClr val="CC7832"/>
                </a:solidFill>
                <a:latin typeface="Mangal" panose="02040503050203030202" pitchFamily="18" charset="0"/>
                <a:cs typeface="Mangal" panose="02040503050203030202" pitchFamily="18" charset="0"/>
              </a:rPr>
              <a:t>, </a:t>
            </a:r>
            <a:r>
              <a:rPr lang="en-US" sz="1200" dirty="0">
                <a:solidFill>
                  <a:srgbClr val="6A8759"/>
                </a:solidFill>
                <a:latin typeface="Mangal" panose="02040503050203030202" pitchFamily="18" charset="0"/>
                <a:cs typeface="Mangal" panose="02040503050203030202" pitchFamily="18" charset="0"/>
              </a:rPr>
              <a:t>'L'</a:t>
            </a:r>
            <a:r>
              <a:rPr lang="en-US" sz="1200" dirty="0">
                <a:solidFill>
                  <a:srgbClr val="CC7832"/>
                </a:solidFill>
                <a:latin typeface="Mangal" panose="02040503050203030202" pitchFamily="18" charset="0"/>
                <a:cs typeface="Mangal" panose="02040503050203030202" pitchFamily="18" charset="0"/>
              </a:rPr>
              <a:t>, </a:t>
            </a:r>
            <a:r>
              <a:rPr lang="en-US" sz="1200" dirty="0">
                <a:solidFill>
                  <a:srgbClr val="6A8759"/>
                </a:solidFill>
                <a:latin typeface="Mangal" panose="02040503050203030202" pitchFamily="18" charset="0"/>
                <a:cs typeface="Mangal" panose="02040503050203030202" pitchFamily="18" charset="0"/>
              </a:rPr>
              <a:t>'O' </a:t>
            </a:r>
            <a:r>
              <a:rPr lang="en-US" sz="1200" dirty="0">
                <a:latin typeface="Mangal" panose="02040503050203030202" pitchFamily="18" charset="0"/>
                <a:cs typeface="Mangal" panose="02040503050203030202" pitchFamily="18" charset="0"/>
              </a:rPr>
              <a:t>}</a:t>
            </a:r>
            <a:r>
              <a:rPr lang="en-US" sz="1200" dirty="0">
                <a:solidFill>
                  <a:srgbClr val="CC7832"/>
                </a:solidFill>
                <a:latin typeface="Mangal" panose="02040503050203030202" pitchFamily="18" charset="0"/>
                <a:cs typeface="Mangal" panose="02040503050203030202" pitchFamily="18" charset="0"/>
              </a:rPr>
              <a:t>;</a:t>
            </a:r>
            <a:br>
              <a:rPr lang="en-US" sz="1200" dirty="0">
                <a:solidFill>
                  <a:srgbClr val="CC7832"/>
                </a:solidFill>
                <a:latin typeface="Mangal" panose="02040503050203030202" pitchFamily="18" charset="0"/>
                <a:cs typeface="Mangal" panose="02040503050203030202" pitchFamily="18" charset="0"/>
              </a:rPr>
            </a:br>
            <a:br>
              <a:rPr lang="en-US" sz="1200" dirty="0">
                <a:solidFill>
                  <a:srgbClr val="CC7832"/>
                </a:solidFill>
                <a:latin typeface="Mangal" panose="02040503050203030202" pitchFamily="18" charset="0"/>
                <a:cs typeface="Mangal" panose="02040503050203030202" pitchFamily="18" charset="0"/>
              </a:rPr>
            </a:br>
            <a:r>
              <a:rPr lang="en-US" sz="1200" dirty="0">
                <a:solidFill>
                  <a:srgbClr val="CC7832"/>
                </a:solidFill>
                <a:latin typeface="Mangal" panose="02040503050203030202" pitchFamily="18" charset="0"/>
                <a:cs typeface="Mangal" panose="02040503050203030202" pitchFamily="18" charset="0"/>
              </a:rPr>
              <a:t>        </a:t>
            </a:r>
            <a:r>
              <a:rPr lang="en-US" sz="1200" dirty="0" err="1">
                <a:latin typeface="Mangal" panose="02040503050203030202" pitchFamily="18" charset="0"/>
                <a:cs typeface="Mangal" panose="02040503050203030202" pitchFamily="18" charset="0"/>
              </a:rPr>
              <a:t>System.</a:t>
            </a:r>
            <a:r>
              <a:rPr lang="en-US" sz="1200" i="1" dirty="0" err="1">
                <a:solidFill>
                  <a:srgbClr val="9876AA"/>
                </a:solidFill>
                <a:latin typeface="Mangal" panose="02040503050203030202" pitchFamily="18" charset="0"/>
                <a:cs typeface="Mangal" panose="02040503050203030202" pitchFamily="18" charset="0"/>
              </a:rPr>
              <a:t>out</a:t>
            </a:r>
            <a:r>
              <a:rPr lang="en-US" sz="1200" dirty="0" err="1">
                <a:latin typeface="Mangal" panose="02040503050203030202" pitchFamily="18" charset="0"/>
                <a:cs typeface="Mangal" panose="02040503050203030202" pitchFamily="18" charset="0"/>
              </a:rPr>
              <a:t>.println</a:t>
            </a:r>
            <a:r>
              <a:rPr lang="en-US" sz="1200" dirty="0">
                <a:latin typeface="Mangal" panose="02040503050203030202" pitchFamily="18" charset="0"/>
                <a:cs typeface="Mangal" panose="02040503050203030202" pitchFamily="18" charset="0"/>
              </a:rPr>
              <a:t>(</a:t>
            </a:r>
            <a:r>
              <a:rPr lang="en-US" sz="1200" dirty="0">
                <a:solidFill>
                  <a:srgbClr val="6A8759"/>
                </a:solidFill>
                <a:latin typeface="Mangal" panose="02040503050203030202" pitchFamily="18" charset="0"/>
                <a:cs typeface="Mangal" panose="02040503050203030202" pitchFamily="18" charset="0"/>
              </a:rPr>
              <a:t>"Array </a:t>
            </a:r>
            <a:r>
              <a:rPr lang="en-US" sz="1200" dirty="0" err="1">
                <a:solidFill>
                  <a:srgbClr val="6A8759"/>
                </a:solidFill>
                <a:latin typeface="Mangal" panose="02040503050203030202" pitchFamily="18" charset="0"/>
                <a:cs typeface="Mangal" panose="02040503050203030202" pitchFamily="18" charset="0"/>
              </a:rPr>
              <a:t>integerArray</a:t>
            </a:r>
            <a:r>
              <a:rPr lang="en-US" sz="1200" dirty="0">
                <a:solidFill>
                  <a:srgbClr val="6A8759"/>
                </a:solidFill>
                <a:latin typeface="Mangal" panose="02040503050203030202" pitchFamily="18" charset="0"/>
                <a:cs typeface="Mangal" panose="02040503050203030202" pitchFamily="18" charset="0"/>
              </a:rPr>
              <a:t> contains:"</a:t>
            </a:r>
            <a:r>
              <a:rPr lang="en-US" sz="1200" dirty="0">
                <a:latin typeface="Mangal" panose="02040503050203030202" pitchFamily="18" charset="0"/>
                <a:cs typeface="Mangal" panose="02040503050203030202" pitchFamily="18" charset="0"/>
              </a:rPr>
              <a:t>)</a:t>
            </a:r>
            <a:r>
              <a:rPr lang="en-US" sz="1200" dirty="0">
                <a:solidFill>
                  <a:srgbClr val="CC7832"/>
                </a:solidFill>
                <a:latin typeface="Mangal" panose="02040503050203030202" pitchFamily="18" charset="0"/>
                <a:cs typeface="Mangal" panose="02040503050203030202" pitchFamily="18" charset="0"/>
              </a:rPr>
              <a:t>;</a:t>
            </a:r>
            <a:br>
              <a:rPr lang="en-US" sz="1200" dirty="0">
                <a:solidFill>
                  <a:srgbClr val="CC7832"/>
                </a:solidFill>
                <a:latin typeface="Mangal" panose="02040503050203030202" pitchFamily="18" charset="0"/>
                <a:cs typeface="Mangal" panose="02040503050203030202" pitchFamily="18" charset="0"/>
              </a:rPr>
            </a:br>
            <a:r>
              <a:rPr lang="en-US" sz="1200" dirty="0">
                <a:solidFill>
                  <a:srgbClr val="CC7832"/>
                </a:solidFill>
                <a:latin typeface="Mangal" panose="02040503050203030202" pitchFamily="18" charset="0"/>
                <a:cs typeface="Mangal" panose="02040503050203030202" pitchFamily="18" charset="0"/>
              </a:rPr>
              <a:t>        </a:t>
            </a:r>
            <a:r>
              <a:rPr lang="en-US" sz="1200" i="1" dirty="0" err="1">
                <a:latin typeface="Mangal" panose="02040503050203030202" pitchFamily="18" charset="0"/>
                <a:cs typeface="Mangal" panose="02040503050203030202" pitchFamily="18" charset="0"/>
              </a:rPr>
              <a:t>printArray</a:t>
            </a:r>
            <a:r>
              <a:rPr lang="en-US" sz="1200" dirty="0">
                <a:latin typeface="Mangal" panose="02040503050203030202" pitchFamily="18" charset="0"/>
                <a:cs typeface="Mangal" panose="02040503050203030202" pitchFamily="18" charset="0"/>
              </a:rPr>
              <a:t>(</a:t>
            </a:r>
            <a:r>
              <a:rPr lang="en-US" sz="1200" dirty="0" err="1">
                <a:latin typeface="Mangal" panose="02040503050203030202" pitchFamily="18" charset="0"/>
                <a:cs typeface="Mangal" panose="02040503050203030202" pitchFamily="18" charset="0"/>
              </a:rPr>
              <a:t>intArray</a:t>
            </a:r>
            <a:r>
              <a:rPr lang="en-US" sz="1200" dirty="0">
                <a:latin typeface="Mangal" panose="02040503050203030202" pitchFamily="18" charset="0"/>
                <a:cs typeface="Mangal" panose="02040503050203030202" pitchFamily="18" charset="0"/>
              </a:rPr>
              <a:t>)</a:t>
            </a:r>
            <a:r>
              <a:rPr lang="en-US" sz="1200" dirty="0">
                <a:solidFill>
                  <a:srgbClr val="CC7832"/>
                </a:solidFill>
                <a:latin typeface="Mangal" panose="02040503050203030202" pitchFamily="18" charset="0"/>
                <a:cs typeface="Mangal" panose="02040503050203030202" pitchFamily="18" charset="0"/>
              </a:rPr>
              <a:t>;   </a:t>
            </a:r>
            <a:r>
              <a:rPr lang="en-US" sz="1200" dirty="0">
                <a:solidFill>
                  <a:srgbClr val="808080"/>
                </a:solidFill>
                <a:latin typeface="Mangal" panose="02040503050203030202" pitchFamily="18" charset="0"/>
                <a:cs typeface="Mangal" panose="02040503050203030202" pitchFamily="18" charset="0"/>
              </a:rPr>
              <a:t>// pass an Integer array</a:t>
            </a:r>
            <a:br>
              <a:rPr lang="en-US" sz="1200" dirty="0">
                <a:solidFill>
                  <a:srgbClr val="808080"/>
                </a:solidFill>
                <a:latin typeface="Mangal" panose="02040503050203030202" pitchFamily="18" charset="0"/>
                <a:cs typeface="Mangal" panose="02040503050203030202" pitchFamily="18" charset="0"/>
              </a:rPr>
            </a:br>
            <a:br>
              <a:rPr lang="en-US" sz="1200" dirty="0">
                <a:solidFill>
                  <a:srgbClr val="808080"/>
                </a:solidFill>
                <a:latin typeface="Mangal" panose="02040503050203030202" pitchFamily="18" charset="0"/>
                <a:cs typeface="Mangal" panose="02040503050203030202" pitchFamily="18" charset="0"/>
              </a:rPr>
            </a:br>
            <a:r>
              <a:rPr lang="en-US" sz="1200" dirty="0">
                <a:solidFill>
                  <a:srgbClr val="808080"/>
                </a:solidFill>
                <a:latin typeface="Mangal" panose="02040503050203030202" pitchFamily="18" charset="0"/>
                <a:cs typeface="Mangal" panose="02040503050203030202" pitchFamily="18" charset="0"/>
              </a:rPr>
              <a:t>        </a:t>
            </a:r>
            <a:r>
              <a:rPr lang="en-US" sz="1200" dirty="0" err="1">
                <a:latin typeface="Mangal" panose="02040503050203030202" pitchFamily="18" charset="0"/>
                <a:cs typeface="Mangal" panose="02040503050203030202" pitchFamily="18" charset="0"/>
              </a:rPr>
              <a:t>System.</a:t>
            </a:r>
            <a:r>
              <a:rPr lang="en-US" sz="1200" i="1" dirty="0" err="1">
                <a:solidFill>
                  <a:srgbClr val="9876AA"/>
                </a:solidFill>
                <a:latin typeface="Mangal" panose="02040503050203030202" pitchFamily="18" charset="0"/>
                <a:cs typeface="Mangal" panose="02040503050203030202" pitchFamily="18" charset="0"/>
              </a:rPr>
              <a:t>out</a:t>
            </a:r>
            <a:r>
              <a:rPr lang="en-US" sz="1200" dirty="0" err="1">
                <a:latin typeface="Mangal" panose="02040503050203030202" pitchFamily="18" charset="0"/>
                <a:cs typeface="Mangal" panose="02040503050203030202" pitchFamily="18" charset="0"/>
              </a:rPr>
              <a:t>.println</a:t>
            </a:r>
            <a:r>
              <a:rPr lang="en-US" sz="1200" dirty="0">
                <a:latin typeface="Mangal" panose="02040503050203030202" pitchFamily="18" charset="0"/>
                <a:cs typeface="Mangal" panose="02040503050203030202" pitchFamily="18" charset="0"/>
              </a:rPr>
              <a:t>(</a:t>
            </a:r>
            <a:r>
              <a:rPr lang="en-US" sz="1200" dirty="0">
                <a:solidFill>
                  <a:srgbClr val="6A8759"/>
                </a:solidFill>
                <a:latin typeface="Mangal" panose="02040503050203030202" pitchFamily="18" charset="0"/>
                <a:cs typeface="Mangal" panose="02040503050203030202" pitchFamily="18" charset="0"/>
              </a:rPr>
              <a:t>"</a:t>
            </a:r>
            <a:r>
              <a:rPr lang="en-US" sz="1200" dirty="0">
                <a:solidFill>
                  <a:srgbClr val="CC7832"/>
                </a:solidFill>
                <a:latin typeface="Mangal" panose="02040503050203030202" pitchFamily="18" charset="0"/>
                <a:cs typeface="Mangal" panose="02040503050203030202" pitchFamily="18" charset="0"/>
              </a:rPr>
              <a:t>\</a:t>
            </a:r>
            <a:r>
              <a:rPr lang="en-US" sz="1200" dirty="0" err="1">
                <a:solidFill>
                  <a:srgbClr val="CC7832"/>
                </a:solidFill>
                <a:latin typeface="Mangal" panose="02040503050203030202" pitchFamily="18" charset="0"/>
                <a:cs typeface="Mangal" panose="02040503050203030202" pitchFamily="18" charset="0"/>
              </a:rPr>
              <a:t>n</a:t>
            </a:r>
            <a:r>
              <a:rPr lang="en-US" sz="1200" dirty="0" err="1">
                <a:solidFill>
                  <a:srgbClr val="6A8759"/>
                </a:solidFill>
                <a:latin typeface="Mangal" panose="02040503050203030202" pitchFamily="18" charset="0"/>
                <a:cs typeface="Mangal" panose="02040503050203030202" pitchFamily="18" charset="0"/>
              </a:rPr>
              <a:t>Array</a:t>
            </a:r>
            <a:r>
              <a:rPr lang="en-US" sz="1200" dirty="0">
                <a:solidFill>
                  <a:srgbClr val="6A8759"/>
                </a:solidFill>
                <a:latin typeface="Mangal" panose="02040503050203030202" pitchFamily="18" charset="0"/>
                <a:cs typeface="Mangal" panose="02040503050203030202" pitchFamily="18" charset="0"/>
              </a:rPr>
              <a:t> </a:t>
            </a:r>
            <a:r>
              <a:rPr lang="en-US" sz="1200" dirty="0" err="1">
                <a:solidFill>
                  <a:srgbClr val="6A8759"/>
                </a:solidFill>
                <a:latin typeface="Mangal" panose="02040503050203030202" pitchFamily="18" charset="0"/>
                <a:cs typeface="Mangal" panose="02040503050203030202" pitchFamily="18" charset="0"/>
              </a:rPr>
              <a:t>doubleArray</a:t>
            </a:r>
            <a:r>
              <a:rPr lang="en-US" sz="1200" dirty="0">
                <a:solidFill>
                  <a:srgbClr val="6A8759"/>
                </a:solidFill>
                <a:latin typeface="Mangal" panose="02040503050203030202" pitchFamily="18" charset="0"/>
                <a:cs typeface="Mangal" panose="02040503050203030202" pitchFamily="18" charset="0"/>
              </a:rPr>
              <a:t> contains:"</a:t>
            </a:r>
            <a:r>
              <a:rPr lang="en-US" sz="1200" dirty="0">
                <a:latin typeface="Mangal" panose="02040503050203030202" pitchFamily="18" charset="0"/>
                <a:cs typeface="Mangal" panose="02040503050203030202" pitchFamily="18" charset="0"/>
              </a:rPr>
              <a:t>)</a:t>
            </a:r>
            <a:r>
              <a:rPr lang="en-US" sz="1200" dirty="0">
                <a:solidFill>
                  <a:srgbClr val="CC7832"/>
                </a:solidFill>
                <a:latin typeface="Mangal" panose="02040503050203030202" pitchFamily="18" charset="0"/>
                <a:cs typeface="Mangal" panose="02040503050203030202" pitchFamily="18" charset="0"/>
              </a:rPr>
              <a:t>;</a:t>
            </a:r>
            <a:br>
              <a:rPr lang="en-US" sz="1200" dirty="0">
                <a:solidFill>
                  <a:srgbClr val="CC7832"/>
                </a:solidFill>
                <a:latin typeface="Mangal" panose="02040503050203030202" pitchFamily="18" charset="0"/>
                <a:cs typeface="Mangal" panose="02040503050203030202" pitchFamily="18" charset="0"/>
              </a:rPr>
            </a:br>
            <a:r>
              <a:rPr lang="en-US" sz="1200" dirty="0">
                <a:solidFill>
                  <a:srgbClr val="CC7832"/>
                </a:solidFill>
                <a:latin typeface="Mangal" panose="02040503050203030202" pitchFamily="18" charset="0"/>
                <a:cs typeface="Mangal" panose="02040503050203030202" pitchFamily="18" charset="0"/>
              </a:rPr>
              <a:t>        </a:t>
            </a:r>
            <a:r>
              <a:rPr lang="en-US" sz="1200" i="1" dirty="0" err="1">
                <a:latin typeface="Mangal" panose="02040503050203030202" pitchFamily="18" charset="0"/>
                <a:cs typeface="Mangal" panose="02040503050203030202" pitchFamily="18" charset="0"/>
              </a:rPr>
              <a:t>printArray</a:t>
            </a:r>
            <a:r>
              <a:rPr lang="en-US" sz="1200" dirty="0">
                <a:latin typeface="Mangal" panose="02040503050203030202" pitchFamily="18" charset="0"/>
                <a:cs typeface="Mangal" panose="02040503050203030202" pitchFamily="18" charset="0"/>
              </a:rPr>
              <a:t>(</a:t>
            </a:r>
            <a:r>
              <a:rPr lang="en-US" sz="1200" dirty="0" err="1">
                <a:latin typeface="Mangal" panose="02040503050203030202" pitchFamily="18" charset="0"/>
                <a:cs typeface="Mangal" panose="02040503050203030202" pitchFamily="18" charset="0"/>
              </a:rPr>
              <a:t>doubleArray</a:t>
            </a:r>
            <a:r>
              <a:rPr lang="en-US" sz="1200" dirty="0">
                <a:latin typeface="Mangal" panose="02040503050203030202" pitchFamily="18" charset="0"/>
                <a:cs typeface="Mangal" panose="02040503050203030202" pitchFamily="18" charset="0"/>
              </a:rPr>
              <a:t>)</a:t>
            </a:r>
            <a:r>
              <a:rPr lang="en-US" sz="1200" dirty="0">
                <a:solidFill>
                  <a:srgbClr val="CC7832"/>
                </a:solidFill>
                <a:latin typeface="Mangal" panose="02040503050203030202" pitchFamily="18" charset="0"/>
                <a:cs typeface="Mangal" panose="02040503050203030202" pitchFamily="18" charset="0"/>
              </a:rPr>
              <a:t>;   </a:t>
            </a:r>
            <a:r>
              <a:rPr lang="en-US" sz="1200" dirty="0">
                <a:solidFill>
                  <a:srgbClr val="808080"/>
                </a:solidFill>
                <a:latin typeface="Mangal" panose="02040503050203030202" pitchFamily="18" charset="0"/>
                <a:cs typeface="Mangal" panose="02040503050203030202" pitchFamily="18" charset="0"/>
              </a:rPr>
              <a:t>// pass a Double array</a:t>
            </a:r>
            <a:br>
              <a:rPr lang="en-US" sz="1200" dirty="0">
                <a:solidFill>
                  <a:srgbClr val="808080"/>
                </a:solidFill>
                <a:latin typeface="Mangal" panose="02040503050203030202" pitchFamily="18" charset="0"/>
                <a:cs typeface="Mangal" panose="02040503050203030202" pitchFamily="18" charset="0"/>
              </a:rPr>
            </a:br>
            <a:br>
              <a:rPr lang="en-US" sz="1200" dirty="0">
                <a:solidFill>
                  <a:srgbClr val="808080"/>
                </a:solidFill>
                <a:latin typeface="Mangal" panose="02040503050203030202" pitchFamily="18" charset="0"/>
                <a:cs typeface="Mangal" panose="02040503050203030202" pitchFamily="18" charset="0"/>
              </a:rPr>
            </a:br>
            <a:r>
              <a:rPr lang="en-US" sz="1200" dirty="0">
                <a:solidFill>
                  <a:srgbClr val="808080"/>
                </a:solidFill>
                <a:latin typeface="Mangal" panose="02040503050203030202" pitchFamily="18" charset="0"/>
                <a:cs typeface="Mangal" panose="02040503050203030202" pitchFamily="18" charset="0"/>
              </a:rPr>
              <a:t>        </a:t>
            </a:r>
            <a:r>
              <a:rPr lang="en-US" sz="1200" dirty="0" err="1">
                <a:latin typeface="Mangal" panose="02040503050203030202" pitchFamily="18" charset="0"/>
                <a:cs typeface="Mangal" panose="02040503050203030202" pitchFamily="18" charset="0"/>
              </a:rPr>
              <a:t>System.</a:t>
            </a:r>
            <a:r>
              <a:rPr lang="en-US" sz="1200" i="1" dirty="0" err="1">
                <a:solidFill>
                  <a:srgbClr val="9876AA"/>
                </a:solidFill>
                <a:latin typeface="Mangal" panose="02040503050203030202" pitchFamily="18" charset="0"/>
                <a:cs typeface="Mangal" panose="02040503050203030202" pitchFamily="18" charset="0"/>
              </a:rPr>
              <a:t>out</a:t>
            </a:r>
            <a:r>
              <a:rPr lang="en-US" sz="1200" dirty="0" err="1">
                <a:latin typeface="Mangal" panose="02040503050203030202" pitchFamily="18" charset="0"/>
                <a:cs typeface="Mangal" panose="02040503050203030202" pitchFamily="18" charset="0"/>
              </a:rPr>
              <a:t>.println</a:t>
            </a:r>
            <a:r>
              <a:rPr lang="en-US" sz="1200" dirty="0">
                <a:latin typeface="Mangal" panose="02040503050203030202" pitchFamily="18" charset="0"/>
                <a:cs typeface="Mangal" panose="02040503050203030202" pitchFamily="18" charset="0"/>
              </a:rPr>
              <a:t>(</a:t>
            </a:r>
            <a:r>
              <a:rPr lang="en-US" sz="1200" dirty="0">
                <a:solidFill>
                  <a:srgbClr val="6A8759"/>
                </a:solidFill>
                <a:latin typeface="Mangal" panose="02040503050203030202" pitchFamily="18" charset="0"/>
                <a:cs typeface="Mangal" panose="02040503050203030202" pitchFamily="18" charset="0"/>
              </a:rPr>
              <a:t>"</a:t>
            </a:r>
            <a:r>
              <a:rPr lang="en-US" sz="1200" dirty="0">
                <a:solidFill>
                  <a:srgbClr val="CC7832"/>
                </a:solidFill>
                <a:latin typeface="Mangal" panose="02040503050203030202" pitchFamily="18" charset="0"/>
                <a:cs typeface="Mangal" panose="02040503050203030202" pitchFamily="18" charset="0"/>
              </a:rPr>
              <a:t>\</a:t>
            </a:r>
            <a:r>
              <a:rPr lang="en-US" sz="1200" dirty="0" err="1">
                <a:solidFill>
                  <a:srgbClr val="CC7832"/>
                </a:solidFill>
                <a:latin typeface="Mangal" panose="02040503050203030202" pitchFamily="18" charset="0"/>
                <a:cs typeface="Mangal" panose="02040503050203030202" pitchFamily="18" charset="0"/>
              </a:rPr>
              <a:t>n</a:t>
            </a:r>
            <a:r>
              <a:rPr lang="en-US" sz="1200" dirty="0" err="1">
                <a:solidFill>
                  <a:srgbClr val="6A8759"/>
                </a:solidFill>
                <a:latin typeface="Mangal" panose="02040503050203030202" pitchFamily="18" charset="0"/>
                <a:cs typeface="Mangal" panose="02040503050203030202" pitchFamily="18" charset="0"/>
              </a:rPr>
              <a:t>Array</a:t>
            </a:r>
            <a:r>
              <a:rPr lang="en-US" sz="1200" dirty="0">
                <a:solidFill>
                  <a:srgbClr val="6A8759"/>
                </a:solidFill>
                <a:latin typeface="Mangal" panose="02040503050203030202" pitchFamily="18" charset="0"/>
                <a:cs typeface="Mangal" panose="02040503050203030202" pitchFamily="18" charset="0"/>
              </a:rPr>
              <a:t> </a:t>
            </a:r>
            <a:r>
              <a:rPr lang="en-US" sz="1200" dirty="0" err="1">
                <a:solidFill>
                  <a:srgbClr val="6A8759"/>
                </a:solidFill>
                <a:latin typeface="Mangal" panose="02040503050203030202" pitchFamily="18" charset="0"/>
                <a:cs typeface="Mangal" panose="02040503050203030202" pitchFamily="18" charset="0"/>
              </a:rPr>
              <a:t>characterArray</a:t>
            </a:r>
            <a:r>
              <a:rPr lang="en-US" sz="1200" dirty="0">
                <a:solidFill>
                  <a:srgbClr val="6A8759"/>
                </a:solidFill>
                <a:latin typeface="Mangal" panose="02040503050203030202" pitchFamily="18" charset="0"/>
                <a:cs typeface="Mangal" panose="02040503050203030202" pitchFamily="18" charset="0"/>
              </a:rPr>
              <a:t> contains:"</a:t>
            </a:r>
            <a:r>
              <a:rPr lang="en-US" sz="1200" dirty="0">
                <a:latin typeface="Mangal" panose="02040503050203030202" pitchFamily="18" charset="0"/>
                <a:cs typeface="Mangal" panose="02040503050203030202" pitchFamily="18" charset="0"/>
              </a:rPr>
              <a:t>)</a:t>
            </a:r>
            <a:r>
              <a:rPr lang="en-US" sz="1200" dirty="0">
                <a:solidFill>
                  <a:srgbClr val="CC7832"/>
                </a:solidFill>
                <a:latin typeface="Mangal" panose="02040503050203030202" pitchFamily="18" charset="0"/>
                <a:cs typeface="Mangal" panose="02040503050203030202" pitchFamily="18" charset="0"/>
              </a:rPr>
              <a:t>;</a:t>
            </a:r>
            <a:br>
              <a:rPr lang="en-US" sz="1200" dirty="0">
                <a:solidFill>
                  <a:srgbClr val="CC7832"/>
                </a:solidFill>
                <a:latin typeface="Mangal" panose="02040503050203030202" pitchFamily="18" charset="0"/>
                <a:cs typeface="Mangal" panose="02040503050203030202" pitchFamily="18" charset="0"/>
              </a:rPr>
            </a:br>
            <a:r>
              <a:rPr lang="en-US" sz="1200" dirty="0">
                <a:solidFill>
                  <a:srgbClr val="CC7832"/>
                </a:solidFill>
                <a:latin typeface="Mangal" panose="02040503050203030202" pitchFamily="18" charset="0"/>
                <a:cs typeface="Mangal" panose="02040503050203030202" pitchFamily="18" charset="0"/>
              </a:rPr>
              <a:t>        </a:t>
            </a:r>
            <a:r>
              <a:rPr lang="en-US" sz="1200" i="1" dirty="0" err="1">
                <a:latin typeface="Mangal" panose="02040503050203030202" pitchFamily="18" charset="0"/>
                <a:cs typeface="Mangal" panose="02040503050203030202" pitchFamily="18" charset="0"/>
              </a:rPr>
              <a:t>printArray</a:t>
            </a:r>
            <a:r>
              <a:rPr lang="en-US" sz="1200" dirty="0">
                <a:latin typeface="Mangal" panose="02040503050203030202" pitchFamily="18" charset="0"/>
                <a:cs typeface="Mangal" panose="02040503050203030202" pitchFamily="18" charset="0"/>
              </a:rPr>
              <a:t>(</a:t>
            </a:r>
            <a:r>
              <a:rPr lang="en-US" sz="1200" dirty="0" err="1">
                <a:latin typeface="Mangal" panose="02040503050203030202" pitchFamily="18" charset="0"/>
                <a:cs typeface="Mangal" panose="02040503050203030202" pitchFamily="18" charset="0"/>
              </a:rPr>
              <a:t>charArray</a:t>
            </a:r>
            <a:r>
              <a:rPr lang="en-US" sz="1200" dirty="0">
                <a:latin typeface="Mangal" panose="02040503050203030202" pitchFamily="18" charset="0"/>
                <a:cs typeface="Mangal" panose="02040503050203030202" pitchFamily="18" charset="0"/>
              </a:rPr>
              <a:t>)</a:t>
            </a:r>
            <a:r>
              <a:rPr lang="en-US" sz="1200" dirty="0">
                <a:solidFill>
                  <a:srgbClr val="CC7832"/>
                </a:solidFill>
                <a:latin typeface="Mangal" panose="02040503050203030202" pitchFamily="18" charset="0"/>
                <a:cs typeface="Mangal" panose="02040503050203030202" pitchFamily="18" charset="0"/>
              </a:rPr>
              <a:t>;   </a:t>
            </a:r>
            <a:r>
              <a:rPr lang="en-US" sz="1200" dirty="0">
                <a:solidFill>
                  <a:srgbClr val="808080"/>
                </a:solidFill>
                <a:latin typeface="Mangal" panose="02040503050203030202" pitchFamily="18" charset="0"/>
                <a:cs typeface="Mangal" panose="02040503050203030202" pitchFamily="18" charset="0"/>
              </a:rPr>
              <a:t>// pass a Character array</a:t>
            </a:r>
            <a:br>
              <a:rPr lang="en-US" sz="1200" dirty="0">
                <a:solidFill>
                  <a:srgbClr val="808080"/>
                </a:solidFill>
                <a:latin typeface="Mangal" panose="02040503050203030202" pitchFamily="18" charset="0"/>
                <a:cs typeface="Mangal" panose="02040503050203030202" pitchFamily="18" charset="0"/>
              </a:rPr>
            </a:br>
            <a:r>
              <a:rPr lang="en-US" sz="1200" dirty="0">
                <a:solidFill>
                  <a:srgbClr val="808080"/>
                </a:solidFill>
                <a:latin typeface="Mangal" panose="02040503050203030202" pitchFamily="18" charset="0"/>
                <a:cs typeface="Mangal" panose="02040503050203030202" pitchFamily="18" charset="0"/>
              </a:rPr>
              <a:t>    </a:t>
            </a:r>
            <a:r>
              <a:rPr lang="en-US" sz="1200" dirty="0">
                <a:latin typeface="Mangal" panose="02040503050203030202" pitchFamily="18" charset="0"/>
                <a:cs typeface="Mangal" panose="02040503050203030202" pitchFamily="18" charset="0"/>
              </a:rPr>
              <a:t>}</a:t>
            </a:r>
            <a:br>
              <a:rPr lang="en-US" sz="1200" dirty="0">
                <a:latin typeface="Mangal" panose="02040503050203030202" pitchFamily="18" charset="0"/>
                <a:cs typeface="Mangal" panose="02040503050203030202" pitchFamily="18" charset="0"/>
              </a:rPr>
            </a:br>
            <a:r>
              <a:rPr lang="en-US" sz="1200" dirty="0">
                <a:latin typeface="Mangal" panose="02040503050203030202" pitchFamily="18" charset="0"/>
                <a:cs typeface="Mangal" panose="02040503050203030202" pitchFamily="18" charset="0"/>
              </a:rPr>
              <a:t>}</a:t>
            </a:r>
          </a:p>
        </p:txBody>
      </p:sp>
      <p:sp>
        <p:nvSpPr>
          <p:cNvPr id="5" name="Rectangle 4">
            <a:extLst>
              <a:ext uri="{FF2B5EF4-FFF2-40B4-BE49-F238E27FC236}">
                <a16:creationId xmlns:a16="http://schemas.microsoft.com/office/drawing/2014/main" id="{F1F04D2C-9FF3-3C40-AC7A-1E60829B1316}"/>
              </a:ext>
            </a:extLst>
          </p:cNvPr>
          <p:cNvSpPr/>
          <p:nvPr/>
        </p:nvSpPr>
        <p:spPr>
          <a:xfrm>
            <a:off x="8103858" y="443077"/>
            <a:ext cx="3127779" cy="461665"/>
          </a:xfrm>
          <a:prstGeom prst="rect">
            <a:avLst/>
          </a:prstGeom>
        </p:spPr>
        <p:txBody>
          <a:bodyPr wrap="none">
            <a:spAutoFit/>
          </a:bodyPr>
          <a:lstStyle/>
          <a:p>
            <a:pPr algn="r" rtl="1"/>
            <a:r>
              <a:rPr lang="he-IL" sz="2400" dirty="0"/>
              <a:t>דוגמא לפונקציה גנרית: </a:t>
            </a:r>
          </a:p>
        </p:txBody>
      </p:sp>
    </p:spTree>
    <p:extLst>
      <p:ext uri="{BB962C8B-B14F-4D97-AF65-F5344CB8AC3E}">
        <p14:creationId xmlns:p14="http://schemas.microsoft.com/office/powerpoint/2010/main" val="2649595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DA6A3-4E38-8F4A-8AA1-051FAA4D6B88}"/>
              </a:ext>
            </a:extLst>
          </p:cNvPr>
          <p:cNvSpPr>
            <a:spLocks noGrp="1"/>
          </p:cNvSpPr>
          <p:nvPr>
            <p:ph type="title"/>
          </p:nvPr>
        </p:nvSpPr>
        <p:spPr/>
        <p:txBody>
          <a:bodyPr/>
          <a:lstStyle/>
          <a:p>
            <a:pPr algn="ctr"/>
            <a:r>
              <a:rPr lang="en-US" cap="none" dirty="0"/>
              <a:t>Shorten if </a:t>
            </a:r>
          </a:p>
        </p:txBody>
      </p:sp>
      <p:sp>
        <p:nvSpPr>
          <p:cNvPr id="3" name="Content Placeholder 2">
            <a:extLst>
              <a:ext uri="{FF2B5EF4-FFF2-40B4-BE49-F238E27FC236}">
                <a16:creationId xmlns:a16="http://schemas.microsoft.com/office/drawing/2014/main" id="{80D7484C-ED3D-F44D-8EF4-0FCF971A455F}"/>
              </a:ext>
            </a:extLst>
          </p:cNvPr>
          <p:cNvSpPr>
            <a:spLocks noGrp="1"/>
          </p:cNvSpPr>
          <p:nvPr>
            <p:ph idx="1"/>
          </p:nvPr>
        </p:nvSpPr>
        <p:spPr>
          <a:xfrm>
            <a:off x="1141413" y="2152891"/>
            <a:ext cx="10010142" cy="3638309"/>
          </a:xfrm>
        </p:spPr>
        <p:txBody>
          <a:bodyPr>
            <a:normAutofit fontScale="62500" lnSpcReduction="20000"/>
          </a:bodyPr>
          <a:lstStyle/>
          <a:p>
            <a:pPr marL="0" indent="0">
              <a:buNone/>
            </a:pPr>
            <a:endParaRPr lang="he-IL" cap="none" dirty="0">
              <a:solidFill>
                <a:schemeClr val="bg2">
                  <a:lumMod val="10000"/>
                  <a:lumOff val="90000"/>
                </a:schemeClr>
              </a:solidFill>
            </a:endParaRPr>
          </a:p>
          <a:p>
            <a:pPr marL="0" indent="0">
              <a:buNone/>
            </a:pPr>
            <a:r>
              <a:rPr lang="en-US" cap="none" dirty="0">
                <a:solidFill>
                  <a:schemeClr val="bg2">
                    <a:lumMod val="10000"/>
                    <a:lumOff val="90000"/>
                  </a:schemeClr>
                </a:solidFill>
              </a:rPr>
              <a:t>The value of a variable often depends on whether a particular </a:t>
            </a:r>
            <a:r>
              <a:rPr lang="en-US" cap="none" dirty="0" err="1">
                <a:solidFill>
                  <a:schemeClr val="bg2">
                    <a:lumMod val="10000"/>
                    <a:lumOff val="90000"/>
                  </a:schemeClr>
                </a:solidFill>
              </a:rPr>
              <a:t>boolean</a:t>
            </a:r>
            <a:r>
              <a:rPr lang="en-US" cap="none" dirty="0">
                <a:solidFill>
                  <a:schemeClr val="bg2">
                    <a:lumMod val="10000"/>
                    <a:lumOff val="90000"/>
                  </a:schemeClr>
                </a:solidFill>
              </a:rPr>
              <a:t> expression is or is not true and on nothing else.</a:t>
            </a:r>
            <a:endParaRPr lang="he-IL" cap="none" dirty="0">
              <a:solidFill>
                <a:schemeClr val="bg2">
                  <a:lumMod val="10000"/>
                  <a:lumOff val="90000"/>
                </a:schemeClr>
              </a:solidFill>
            </a:endParaRPr>
          </a:p>
          <a:p>
            <a:pPr marL="0" indent="0">
              <a:buNone/>
            </a:pPr>
            <a:r>
              <a:rPr lang="en-US" cap="none" dirty="0">
                <a:solidFill>
                  <a:schemeClr val="bg2">
                    <a:lumMod val="10000"/>
                    <a:lumOff val="90000"/>
                  </a:schemeClr>
                </a:solidFill>
              </a:rPr>
              <a:t>For instance one common operation is setting the value of a variable to the maximum of two quantities. In Java you might write</a:t>
            </a:r>
          </a:p>
          <a:p>
            <a:pPr marL="0" indent="0">
              <a:buNone/>
            </a:pPr>
            <a:endParaRPr lang="en-US" cap="none" dirty="0">
              <a:solidFill>
                <a:schemeClr val="bg2">
                  <a:lumMod val="10000"/>
                  <a:lumOff val="90000"/>
                </a:schemeClr>
              </a:solidFill>
            </a:endParaRPr>
          </a:p>
          <a:p>
            <a:pPr marL="0" indent="0">
              <a:buNone/>
            </a:pPr>
            <a:endParaRPr lang="en-US" cap="none" dirty="0">
              <a:solidFill>
                <a:schemeClr val="bg2">
                  <a:lumMod val="10000"/>
                  <a:lumOff val="90000"/>
                </a:schemeClr>
              </a:solidFill>
            </a:endParaRPr>
          </a:p>
          <a:p>
            <a:pPr marL="0" indent="0">
              <a:buNone/>
            </a:pPr>
            <a:endParaRPr lang="en-US" cap="none" dirty="0">
              <a:solidFill>
                <a:schemeClr val="bg2">
                  <a:lumMod val="10000"/>
                  <a:lumOff val="90000"/>
                </a:schemeClr>
              </a:solidFill>
            </a:endParaRPr>
          </a:p>
          <a:p>
            <a:pPr marL="0" indent="0">
              <a:buNone/>
            </a:pPr>
            <a:endParaRPr lang="en-US" cap="none" dirty="0">
              <a:solidFill>
                <a:schemeClr val="bg2">
                  <a:lumMod val="10000"/>
                  <a:lumOff val="90000"/>
                </a:schemeClr>
              </a:solidFill>
            </a:endParaRPr>
          </a:p>
          <a:p>
            <a:pPr marL="0" indent="0">
              <a:buNone/>
            </a:pPr>
            <a:endParaRPr lang="en-US" cap="none" dirty="0">
              <a:solidFill>
                <a:schemeClr val="bg2">
                  <a:lumMod val="10000"/>
                  <a:lumOff val="90000"/>
                </a:schemeClr>
              </a:solidFill>
            </a:endParaRPr>
          </a:p>
          <a:p>
            <a:pPr marL="0" indent="0">
              <a:buNone/>
            </a:pPr>
            <a:endParaRPr lang="en-US" cap="none" dirty="0">
              <a:solidFill>
                <a:schemeClr val="bg2">
                  <a:lumMod val="10000"/>
                  <a:lumOff val="90000"/>
                </a:schemeClr>
              </a:solidFill>
            </a:endParaRPr>
          </a:p>
          <a:p>
            <a:pPr marL="0" indent="0">
              <a:buNone/>
            </a:pPr>
            <a:endParaRPr lang="en-US" cap="none" dirty="0">
              <a:solidFill>
                <a:schemeClr val="bg2">
                  <a:lumMod val="10000"/>
                  <a:lumOff val="90000"/>
                </a:schemeClr>
              </a:solidFill>
            </a:endParaRPr>
          </a:p>
          <a:p>
            <a:pPr marL="0" indent="0">
              <a:buNone/>
            </a:pPr>
            <a:r>
              <a:rPr lang="en-US" cap="none" dirty="0">
                <a:solidFill>
                  <a:schemeClr val="bg2">
                    <a:lumMod val="10000"/>
                    <a:lumOff val="90000"/>
                  </a:schemeClr>
                </a:solidFill>
              </a:rPr>
              <a:t>Setting a single variable to one of two states based on a single condition is such a common use of if-else that a shortcut has been devised for it,</a:t>
            </a:r>
            <a:r>
              <a:rPr lang="he-IL" cap="none" dirty="0">
                <a:solidFill>
                  <a:schemeClr val="bg2">
                    <a:lumMod val="10000"/>
                    <a:lumOff val="90000"/>
                  </a:schemeClr>
                </a:solidFill>
              </a:rPr>
              <a:t> </a:t>
            </a:r>
            <a:r>
              <a:rPr lang="en-US" cap="none" dirty="0">
                <a:solidFill>
                  <a:schemeClr val="bg2">
                    <a:lumMod val="10000"/>
                    <a:lumOff val="90000"/>
                  </a:schemeClr>
                </a:solidFill>
              </a:rPr>
              <a:t>the conditional operator, Using the conditional operator you can rewrite the above example in a single line like this:</a:t>
            </a:r>
          </a:p>
          <a:p>
            <a:pPr marL="0" indent="0">
              <a:buNone/>
            </a:pPr>
            <a:endParaRPr lang="en-US" cap="none" dirty="0">
              <a:solidFill>
                <a:schemeClr val="bg2">
                  <a:lumMod val="10000"/>
                  <a:lumOff val="90000"/>
                </a:schemeClr>
              </a:solidFill>
            </a:endParaRPr>
          </a:p>
          <a:p>
            <a:pPr marL="0" indent="0">
              <a:buNone/>
            </a:pPr>
            <a:endParaRPr lang="en-US" cap="none" dirty="0">
              <a:solidFill>
                <a:schemeClr val="bg2">
                  <a:lumMod val="10000"/>
                  <a:lumOff val="90000"/>
                </a:schemeClr>
              </a:solidFill>
            </a:endParaRPr>
          </a:p>
          <a:p>
            <a:pPr marL="0" indent="0">
              <a:buNone/>
            </a:pPr>
            <a:endParaRPr lang="en-US" cap="none" dirty="0">
              <a:solidFill>
                <a:schemeClr val="bg2">
                  <a:lumMod val="10000"/>
                  <a:lumOff val="90000"/>
                </a:schemeClr>
              </a:solidFill>
            </a:endParaRPr>
          </a:p>
          <a:p>
            <a:pPr marL="285750" indent="-285750" algn="r" defTabSz="457200" rtl="1" eaLnBrk="1" latinLnBrk="0" hangingPunct="1">
              <a:spcBef>
                <a:spcPct val="20000"/>
              </a:spcBef>
              <a:spcAft>
                <a:spcPts val="600"/>
              </a:spcAft>
              <a:buClr>
                <a:schemeClr val="tx1"/>
              </a:buClr>
              <a:buSzPct val="100000"/>
              <a:buFont typeface="Arial"/>
              <a:buChar char="•"/>
            </a:pPr>
            <a:endParaRPr lang="en-US" cap="none" dirty="0"/>
          </a:p>
        </p:txBody>
      </p:sp>
      <p:pic>
        <p:nvPicPr>
          <p:cNvPr id="4" name="Picture 3">
            <a:extLst>
              <a:ext uri="{FF2B5EF4-FFF2-40B4-BE49-F238E27FC236}">
                <a16:creationId xmlns:a16="http://schemas.microsoft.com/office/drawing/2014/main" id="{80CCB12D-C714-F848-9F93-52A634CFB1C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10065"/>
          <a:stretch/>
        </p:blipFill>
        <p:spPr>
          <a:xfrm>
            <a:off x="1141413" y="2803967"/>
            <a:ext cx="2400300" cy="1752599"/>
          </a:xfrm>
          <a:prstGeom prst="rect">
            <a:avLst/>
          </a:prstGeom>
        </p:spPr>
      </p:pic>
      <p:pic>
        <p:nvPicPr>
          <p:cNvPr id="5" name="Picture 4">
            <a:extLst>
              <a:ext uri="{FF2B5EF4-FFF2-40B4-BE49-F238E27FC236}">
                <a16:creationId xmlns:a16="http://schemas.microsoft.com/office/drawing/2014/main" id="{9D672E37-5F6D-1745-8A50-2B5C2D6DFAB3}"/>
              </a:ext>
            </a:extLst>
          </p:cNvPr>
          <p:cNvPicPr>
            <a:picLocks noChangeAspect="1"/>
          </p:cNvPicPr>
          <p:nvPr/>
        </p:nvPicPr>
        <p:blipFill>
          <a:blip r:embed="rId3"/>
          <a:stretch>
            <a:fillRect/>
          </a:stretch>
        </p:blipFill>
        <p:spPr>
          <a:xfrm>
            <a:off x="1141413" y="5238750"/>
            <a:ext cx="2686050" cy="552450"/>
          </a:xfrm>
          <a:prstGeom prst="rect">
            <a:avLst/>
          </a:prstGeom>
        </p:spPr>
      </p:pic>
    </p:spTree>
    <p:extLst>
      <p:ext uri="{BB962C8B-B14F-4D97-AF65-F5344CB8AC3E}">
        <p14:creationId xmlns:p14="http://schemas.microsoft.com/office/powerpoint/2010/main" val="302099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Mesh</Template>
  <TotalTime>4474</TotalTime>
  <Words>1746</Words>
  <Application>Microsoft Macintosh PowerPoint</Application>
  <PresentationFormat>Widescreen</PresentationFormat>
  <Paragraphs>161</Paragraphs>
  <Slides>32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Century Gothic</vt:lpstr>
      <vt:lpstr>Droid Sans Mono</vt:lpstr>
      <vt:lpstr>Gisha</vt:lpstr>
      <vt:lpstr>Mangal</vt:lpstr>
      <vt:lpstr>Segoe UI</vt:lpstr>
      <vt:lpstr>Verdana</vt:lpstr>
      <vt:lpstr>Mesh</vt:lpstr>
      <vt:lpstr>תכנות מונחה עצמים תרגול 1 </vt:lpstr>
      <vt:lpstr>נושאים להיום:</vt:lpstr>
      <vt:lpstr>כמה מילים על הקורס:</vt:lpstr>
      <vt:lpstr>PowerPoint Presentation</vt:lpstr>
      <vt:lpstr>Google is your best friend from now ! </vt:lpstr>
      <vt:lpstr>יישור קו העתקה עמוקה (deep copy)  </vt:lpstr>
      <vt:lpstr>יישור קו המושג גנרי</vt:lpstr>
      <vt:lpstr>PowerPoint Presentation</vt:lpstr>
      <vt:lpstr>Shorten if </vt:lpstr>
      <vt:lpstr>Enum</vt:lpstr>
      <vt:lpstr>For each</vt:lpstr>
      <vt:lpstr>Classes</vt:lpstr>
      <vt:lpstr>Classes Constructors  </vt:lpstr>
      <vt:lpstr>Classes methods </vt:lpstr>
      <vt:lpstr>Classes constructor</vt:lpstr>
      <vt:lpstr>Classes Encapsulation </vt:lpstr>
      <vt:lpstr>Classes Modifier </vt:lpstr>
      <vt:lpstr>Classes Packages &amp; API </vt:lpstr>
      <vt:lpstr>Java Inheritance (Subclass and Superclass)</vt:lpstr>
      <vt:lpstr>Inheritance</vt:lpstr>
      <vt:lpstr>Polymorphism</vt:lpstr>
      <vt:lpstr>PowerPoint Presentation</vt:lpstr>
      <vt:lpstr>Abstraction </vt:lpstr>
      <vt:lpstr>Interfaces</vt:lpstr>
      <vt:lpstr>Juint</vt:lpstr>
      <vt:lpstr>JUNIT syntax</vt:lpstr>
      <vt:lpstr>JUNIT syntax</vt:lpstr>
      <vt:lpstr>Assert class </vt:lpstr>
      <vt:lpstr>uml</vt:lpstr>
      <vt:lpstr>uml</vt:lpstr>
      <vt:lpstr>uml</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תכנות מונחה עצמים תרגול 1 </dc:title>
  <dc:creator>Itai Lashover</dc:creator>
  <cp:lastModifiedBy>Itai Lashover</cp:lastModifiedBy>
  <cp:revision>15</cp:revision>
  <cp:lastPrinted>2021-10-10T10:21:51Z</cp:lastPrinted>
  <dcterms:created xsi:type="dcterms:W3CDTF">2021-10-09T19:59:47Z</dcterms:created>
  <dcterms:modified xsi:type="dcterms:W3CDTF">2021-10-13T20:55:25Z</dcterms:modified>
</cp:coreProperties>
</file>